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2"/>
  </p:notesMasterIdLst>
  <p:sldIdLst>
    <p:sldId id="257" r:id="rId2"/>
    <p:sldId id="281" r:id="rId3"/>
    <p:sldId id="347" r:id="rId4"/>
    <p:sldId id="312" r:id="rId5"/>
    <p:sldId id="294" r:id="rId6"/>
    <p:sldId id="296" r:id="rId7"/>
    <p:sldId id="297" r:id="rId8"/>
    <p:sldId id="306" r:id="rId9"/>
    <p:sldId id="298" r:id="rId10"/>
    <p:sldId id="310" r:id="rId11"/>
    <p:sldId id="362" r:id="rId12"/>
    <p:sldId id="364" r:id="rId13"/>
    <p:sldId id="300" r:id="rId14"/>
    <p:sldId id="308" r:id="rId15"/>
    <p:sldId id="301" r:id="rId16"/>
    <p:sldId id="315" r:id="rId17"/>
    <p:sldId id="363" r:id="rId18"/>
    <p:sldId id="302" r:id="rId19"/>
    <p:sldId id="303" r:id="rId20"/>
    <p:sldId id="304" r:id="rId21"/>
  </p:sldIdLst>
  <p:sldSz cx="12192000" cy="6858000"/>
  <p:notesSz cx="6858000" cy="9144000"/>
  <p:embeddedFontLst>
    <p:embeddedFont>
      <p:font typeface="함초롬돋움" panose="020B0604000101010101" pitchFamily="50" charset="-127"/>
      <p:regular r:id="rId23"/>
      <p:bold r:id="rId24"/>
    </p:embeddedFont>
    <p:embeddedFont>
      <p:font typeface="맑은 고딕" panose="020B0503020000020004" pitchFamily="50" charset="-127"/>
      <p:regular r:id="rId25"/>
      <p:bold r:id="rId2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DDC2"/>
    <a:srgbClr val="FF41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14" autoAdjust="0"/>
    <p:restoredTop sz="93318" autoAdjust="0"/>
  </p:normalViewPr>
  <p:slideViewPr>
    <p:cSldViewPr showGuides="1">
      <p:cViewPr varScale="1">
        <p:scale>
          <a:sx n="106" d="100"/>
          <a:sy n="106" d="100"/>
        </p:scale>
        <p:origin x="696" y="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4D27B5-2382-410C-86A3-30515839751E}" type="datetimeFigureOut">
              <a:rPr lang="ko-KR" altLang="en-US" smtClean="0"/>
              <a:t>2017-04-26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CF8492-0644-4B82-91FB-1BDB9F0E83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8717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97359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60719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49033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64041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46940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13530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243241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396756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968913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99919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37127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11653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99345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82684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2175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91107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72831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51373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1D79A-1E23-4EF4-95C7-40730F789064}" type="datetimeFigureOut">
              <a:rPr lang="ko-KR" altLang="en-US" smtClean="0"/>
              <a:t>2017-04-26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048-7B1B-4AF0-B4A2-AE6EAB831C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2060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1D79A-1E23-4EF4-95C7-40730F789064}" type="datetimeFigureOut">
              <a:rPr lang="ko-KR" altLang="en-US" smtClean="0"/>
              <a:t>2017-04-26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048-7B1B-4AF0-B4A2-AE6EAB831C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11784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1D79A-1E23-4EF4-95C7-40730F789064}" type="datetimeFigureOut">
              <a:rPr lang="ko-KR" altLang="en-US" smtClean="0"/>
              <a:t>2017-04-26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048-7B1B-4AF0-B4A2-AE6EAB831C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03790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1D79A-1E23-4EF4-95C7-40730F789064}" type="datetimeFigureOut">
              <a:rPr lang="ko-KR" altLang="en-US" smtClean="0"/>
              <a:t>2017-04-26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048-7B1B-4AF0-B4A2-AE6EAB831C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39403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1D79A-1E23-4EF4-95C7-40730F789064}" type="datetimeFigureOut">
              <a:rPr lang="ko-KR" altLang="en-US" smtClean="0"/>
              <a:t>2017-04-26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048-7B1B-4AF0-B4A2-AE6EAB831C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2730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1D79A-1E23-4EF4-95C7-40730F789064}" type="datetimeFigureOut">
              <a:rPr lang="ko-KR" altLang="en-US" smtClean="0"/>
              <a:t>2017-04-26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048-7B1B-4AF0-B4A2-AE6EAB831C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25373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1D79A-1E23-4EF4-95C7-40730F789064}" type="datetimeFigureOut">
              <a:rPr lang="ko-KR" altLang="en-US" smtClean="0"/>
              <a:t>2017-04-26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048-7B1B-4AF0-B4A2-AE6EAB831C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4232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1D79A-1E23-4EF4-95C7-40730F789064}" type="datetimeFigureOut">
              <a:rPr lang="ko-KR" altLang="en-US" smtClean="0"/>
              <a:t>2017-04-26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048-7B1B-4AF0-B4A2-AE6EAB831C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91629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1D79A-1E23-4EF4-95C7-40730F789064}" type="datetimeFigureOut">
              <a:rPr lang="ko-KR" altLang="en-US" smtClean="0"/>
              <a:t>2017-04-26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048-7B1B-4AF0-B4A2-AE6EAB831C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87901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1D79A-1E23-4EF4-95C7-40730F789064}" type="datetimeFigureOut">
              <a:rPr lang="ko-KR" altLang="en-US" smtClean="0"/>
              <a:t>2017-04-26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048-7B1B-4AF0-B4A2-AE6EAB831C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94569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1D79A-1E23-4EF4-95C7-40730F789064}" type="datetimeFigureOut">
              <a:rPr lang="ko-KR" altLang="en-US" smtClean="0"/>
              <a:t>2017-04-26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048-7B1B-4AF0-B4A2-AE6EAB831C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81365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B1D79A-1E23-4EF4-95C7-40730F789064}" type="datetimeFigureOut">
              <a:rPr lang="ko-KR" altLang="en-US" smtClean="0"/>
              <a:t>2017-04-26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F6A048-7B1B-4AF0-B4A2-AE6EAB831C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6585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ngJinShin/Capstone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iss.kr/search/Search.do?queryText=znCreator,%EC%A0%95%ED%83%9C%EB%AF%BC&amp;searchGubun=true&amp;colName=E&amp;detailSearch=true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0" y="4221088"/>
            <a:ext cx="12192000" cy="263691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6384032" y="4581128"/>
            <a:ext cx="61262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2014156050 </a:t>
            </a:r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신동진   지도교수 </a:t>
            </a:r>
            <a:r>
              <a:rPr lang="en-US" altLang="ko-KR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: </a:t>
            </a:r>
            <a:r>
              <a:rPr lang="ko-KR" altLang="en-US" sz="2400" spc="-1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이보경</a:t>
            </a:r>
            <a:endParaRPr lang="en-US" altLang="ko-KR" sz="24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algn="ctr"/>
            <a:r>
              <a:rPr lang="en-US" altLang="ko-KR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2014154045 </a:t>
            </a:r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백</a:t>
            </a:r>
            <a:r>
              <a:rPr lang="ko-KR" altLang="en-US" sz="22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   </a:t>
            </a:r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찬   지도교수 </a:t>
            </a:r>
            <a:r>
              <a:rPr lang="en-US" altLang="ko-KR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: </a:t>
            </a:r>
            <a:r>
              <a:rPr lang="ko-KR" altLang="en-US" sz="2400" spc="-1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이보경</a:t>
            </a:r>
            <a:endParaRPr lang="en-US" altLang="ko-KR" sz="24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algn="ctr"/>
            <a:r>
              <a:rPr lang="en-US" altLang="ko-KR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2014154044 </a:t>
            </a:r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박영규   지도교수 </a:t>
            </a:r>
            <a:r>
              <a:rPr lang="en-US" altLang="ko-KR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: </a:t>
            </a:r>
            <a:r>
              <a:rPr lang="ko-KR" altLang="en-US" sz="2400" spc="-1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이보경</a:t>
            </a:r>
            <a:endParaRPr lang="ko-KR" altLang="en-US" sz="24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21325"/>
            <a:ext cx="12192000" cy="227884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0" y="1327207"/>
            <a:ext cx="12192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동전 관리 시스템</a:t>
            </a:r>
            <a:endParaRPr lang="en-US" altLang="ko-KR" sz="54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algn="ctr"/>
            <a:r>
              <a:rPr lang="en-US" altLang="ko-KR" sz="54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Coin Management System</a:t>
            </a:r>
            <a:endParaRPr lang="ko-KR" altLang="en-US" sz="54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344" y="4365957"/>
            <a:ext cx="4176464" cy="234717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983048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852802" y="3935696"/>
            <a:ext cx="412736" cy="404135"/>
          </a:xfrm>
          <a:prstGeom prst="rect">
            <a:avLst/>
          </a:prstGeom>
        </p:spPr>
      </p:pic>
      <p:pic>
        <p:nvPicPr>
          <p:cNvPr id="30" name="그림 2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891167" y="4438152"/>
            <a:ext cx="412736" cy="404135"/>
          </a:xfrm>
          <a:prstGeom prst="rect">
            <a:avLst/>
          </a:prstGeom>
        </p:spPr>
      </p:pic>
      <p:pic>
        <p:nvPicPr>
          <p:cNvPr id="37" name="그림 3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946243" y="4983780"/>
            <a:ext cx="412736" cy="404135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0" y="0"/>
            <a:ext cx="12192000" cy="1340768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04192" y="207801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spc="-3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04</a:t>
            </a:r>
            <a:endParaRPr lang="ko-KR" altLang="en-US" sz="5400" spc="-3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47800" y="543452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시스템 구성도</a:t>
            </a:r>
          </a:p>
        </p:txBody>
      </p:sp>
      <p:sp>
        <p:nvSpPr>
          <p:cNvPr id="169" name="TextBox 168"/>
          <p:cNvSpPr txBox="1"/>
          <p:nvPr/>
        </p:nvSpPr>
        <p:spPr>
          <a:xfrm>
            <a:off x="906747" y="1506189"/>
            <a:ext cx="71334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Web server &amp; Database</a:t>
            </a:r>
            <a:endParaRPr lang="ko-KR" altLang="en-US" sz="3200" b="1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26" name="사각형: 잘린 대각선 방향 모서리 25"/>
          <p:cNvSpPr/>
          <p:nvPr/>
        </p:nvSpPr>
        <p:spPr>
          <a:xfrm>
            <a:off x="1631347" y="2708920"/>
            <a:ext cx="3816424" cy="3096344"/>
          </a:xfrm>
          <a:prstGeom prst="snip2Diag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사각형: 둥근 대각선 방향 모서리 2"/>
          <p:cNvSpPr/>
          <p:nvPr/>
        </p:nvSpPr>
        <p:spPr>
          <a:xfrm>
            <a:off x="6672064" y="2708920"/>
            <a:ext cx="3960440" cy="3096344"/>
          </a:xfrm>
          <a:prstGeom prst="round2Diag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3" name="그림 3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6320" y="3061496"/>
            <a:ext cx="1224136" cy="1224136"/>
          </a:xfrm>
          <a:prstGeom prst="rect">
            <a:avLst/>
          </a:prstGeom>
        </p:spPr>
      </p:pic>
      <p:sp>
        <p:nvSpPr>
          <p:cNvPr id="34" name="TextBox 33"/>
          <p:cNvSpPr txBox="1"/>
          <p:nvPr/>
        </p:nvSpPr>
        <p:spPr>
          <a:xfrm>
            <a:off x="8931791" y="2783472"/>
            <a:ext cx="12865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적립금</a:t>
            </a:r>
          </a:p>
        </p:txBody>
      </p:sp>
      <p:pic>
        <p:nvPicPr>
          <p:cNvPr id="35" name="그림 3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2883" y="3061496"/>
            <a:ext cx="1224136" cy="1224136"/>
          </a:xfrm>
          <a:prstGeom prst="rect">
            <a:avLst/>
          </a:prstGeom>
        </p:spPr>
      </p:pic>
      <p:sp>
        <p:nvSpPr>
          <p:cNvPr id="36" name="TextBox 35"/>
          <p:cNvSpPr txBox="1"/>
          <p:nvPr/>
        </p:nvSpPr>
        <p:spPr>
          <a:xfrm>
            <a:off x="7028354" y="2783472"/>
            <a:ext cx="12865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학생</a:t>
            </a: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7182" y="2954718"/>
            <a:ext cx="837576" cy="837576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5902" y="2975872"/>
            <a:ext cx="795267" cy="795267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259" y="4502420"/>
            <a:ext cx="838757" cy="838757"/>
          </a:xfrm>
          <a:prstGeom prst="rect">
            <a:avLst/>
          </a:prstGeom>
        </p:spPr>
      </p:pic>
      <p:cxnSp>
        <p:nvCxnSpPr>
          <p:cNvPr id="14" name="직선 화살표 연결선 13"/>
          <p:cNvCxnSpPr/>
          <p:nvPr/>
        </p:nvCxnSpPr>
        <p:spPr>
          <a:xfrm>
            <a:off x="2705093" y="3394660"/>
            <a:ext cx="868773" cy="0"/>
          </a:xfrm>
          <a:prstGeom prst="straightConnector1">
            <a:avLst/>
          </a:prstGeom>
          <a:ln w="38100">
            <a:solidFill>
              <a:schemeClr val="accent6"/>
            </a:solidFill>
            <a:prstDash val="solid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8" name="직선 화살표 연결선 27"/>
          <p:cNvCxnSpPr/>
          <p:nvPr/>
        </p:nvCxnSpPr>
        <p:spPr>
          <a:xfrm>
            <a:off x="4114259" y="3851076"/>
            <a:ext cx="336982" cy="592281"/>
          </a:xfrm>
          <a:prstGeom prst="straightConnector1">
            <a:avLst/>
          </a:prstGeom>
          <a:ln w="38100">
            <a:solidFill>
              <a:schemeClr val="accent6"/>
            </a:solidFill>
            <a:prstDash val="solid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1" name="직선 화살표 연결선 30"/>
          <p:cNvCxnSpPr/>
          <p:nvPr/>
        </p:nvCxnSpPr>
        <p:spPr>
          <a:xfrm flipH="1">
            <a:off x="3050678" y="3876694"/>
            <a:ext cx="813777" cy="702996"/>
          </a:xfrm>
          <a:prstGeom prst="straightConnector1">
            <a:avLst/>
          </a:prstGeom>
          <a:ln w="38100">
            <a:solidFill>
              <a:schemeClr val="accent6"/>
            </a:solidFill>
            <a:prstDash val="solid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39" name="이등변 삼각형 38"/>
          <p:cNvSpPr/>
          <p:nvPr/>
        </p:nvSpPr>
        <p:spPr>
          <a:xfrm rot="5400000">
            <a:off x="515709" y="1633614"/>
            <a:ext cx="360040" cy="329924"/>
          </a:xfrm>
          <a:prstGeom prst="triangle">
            <a:avLst/>
          </a:prstGeom>
          <a:solidFill>
            <a:srgbClr val="80DDC2"/>
          </a:solidFill>
          <a:ln>
            <a:solidFill>
              <a:srgbClr val="80DD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3" name="그림 2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2883" y="4579690"/>
            <a:ext cx="1224136" cy="1224136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7028354" y="4301666"/>
            <a:ext cx="12865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관리자</a:t>
            </a:r>
          </a:p>
        </p:txBody>
      </p:sp>
      <p:grpSp>
        <p:nvGrpSpPr>
          <p:cNvPr id="22" name="그룹 21"/>
          <p:cNvGrpSpPr/>
          <p:nvPr/>
        </p:nvGrpSpPr>
        <p:grpSpPr>
          <a:xfrm>
            <a:off x="4902670" y="3681084"/>
            <a:ext cx="4029121" cy="1510674"/>
            <a:chOff x="4902670" y="3681084"/>
            <a:chExt cx="4029121" cy="1510674"/>
          </a:xfrm>
        </p:grpSpPr>
        <p:cxnSp>
          <p:nvCxnSpPr>
            <p:cNvPr id="48" name="직선 화살표 연결선 47"/>
            <p:cNvCxnSpPr/>
            <p:nvPr/>
          </p:nvCxnSpPr>
          <p:spPr>
            <a:xfrm flipV="1">
              <a:off x="4902670" y="3681084"/>
              <a:ext cx="2088258" cy="1152074"/>
            </a:xfrm>
            <a:prstGeom prst="straightConnector1">
              <a:avLst/>
            </a:prstGeom>
            <a:ln w="38100">
              <a:solidFill>
                <a:schemeClr val="accent4"/>
              </a:solidFill>
              <a:prstDash val="solid"/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51" name="직선 화살표 연결선 50"/>
            <p:cNvCxnSpPr/>
            <p:nvPr/>
          </p:nvCxnSpPr>
          <p:spPr>
            <a:xfrm flipV="1">
              <a:off x="4902670" y="3681084"/>
              <a:ext cx="4029121" cy="1357130"/>
            </a:xfrm>
            <a:prstGeom prst="straightConnector1">
              <a:avLst/>
            </a:prstGeom>
            <a:ln w="38100">
              <a:solidFill>
                <a:schemeClr val="accent4"/>
              </a:solidFill>
              <a:prstDash val="solid"/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9" name="직선 화살표 연결선 28"/>
            <p:cNvCxnSpPr/>
            <p:nvPr/>
          </p:nvCxnSpPr>
          <p:spPr>
            <a:xfrm>
              <a:off x="4902670" y="5191758"/>
              <a:ext cx="2088258" cy="0"/>
            </a:xfrm>
            <a:prstGeom prst="straightConnector1">
              <a:avLst/>
            </a:prstGeom>
            <a:ln w="38100">
              <a:solidFill>
                <a:schemeClr val="accent4"/>
              </a:solidFill>
              <a:prstDash val="solid"/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</p:grpSp>
      <p:cxnSp>
        <p:nvCxnSpPr>
          <p:cNvPr id="32" name="직선 화살표 연결선 31"/>
          <p:cNvCxnSpPr/>
          <p:nvPr/>
        </p:nvCxnSpPr>
        <p:spPr>
          <a:xfrm rot="10800000">
            <a:off x="3930916" y="3851076"/>
            <a:ext cx="336982" cy="592281"/>
          </a:xfrm>
          <a:prstGeom prst="straightConnector1">
            <a:avLst/>
          </a:prstGeom>
          <a:ln w="38100">
            <a:solidFill>
              <a:schemeClr val="accent6"/>
            </a:solidFill>
            <a:prstDash val="solid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18" name="그림 17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6365" y="4502420"/>
            <a:ext cx="798789" cy="798789"/>
          </a:xfrm>
          <a:prstGeom prst="rect">
            <a:avLst/>
          </a:prstGeom>
        </p:spPr>
      </p:pic>
      <p:pic>
        <p:nvPicPr>
          <p:cNvPr id="41" name="그림 4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747884" y="6162255"/>
            <a:ext cx="412736" cy="404135"/>
          </a:xfrm>
          <a:prstGeom prst="rect">
            <a:avLst/>
          </a:prstGeom>
        </p:spPr>
      </p:pic>
      <p:cxnSp>
        <p:nvCxnSpPr>
          <p:cNvPr id="21" name="직선 화살표 연결선 20"/>
          <p:cNvCxnSpPr>
            <a:stCxn id="41" idx="2"/>
          </p:cNvCxnSpPr>
          <p:nvPr/>
        </p:nvCxnSpPr>
        <p:spPr>
          <a:xfrm flipV="1">
            <a:off x="8156320" y="6364322"/>
            <a:ext cx="495964" cy="1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8590273" y="6157954"/>
            <a:ext cx="32763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Encryption</a:t>
            </a:r>
            <a:endParaRPr lang="ko-KR" altLang="en-US" sz="20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44" name="직사각형 43"/>
          <p:cNvSpPr/>
          <p:nvPr/>
        </p:nvSpPr>
        <p:spPr>
          <a:xfrm>
            <a:off x="6623968" y="1934329"/>
            <a:ext cx="527936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Clr>
                <a:srgbClr val="FF412E"/>
              </a:buClr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데이터베이스에 전송 암호화</a:t>
            </a:r>
            <a:r>
              <a:rPr lang="en-US" altLang="ko-KR" sz="20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(Password)</a:t>
            </a:r>
          </a:p>
        </p:txBody>
      </p:sp>
      <p:sp>
        <p:nvSpPr>
          <p:cNvPr id="42" name="직사각형 41"/>
          <p:cNvSpPr/>
          <p:nvPr/>
        </p:nvSpPr>
        <p:spPr>
          <a:xfrm>
            <a:off x="0" y="0"/>
            <a:ext cx="1247800" cy="1331640"/>
          </a:xfrm>
          <a:prstGeom prst="rect">
            <a:avLst/>
          </a:prstGeom>
          <a:solidFill>
            <a:schemeClr val="tx2">
              <a:lumMod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60374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340768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04192" y="207801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spc="-3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05</a:t>
            </a:r>
            <a:endParaRPr lang="ko-KR" altLang="en-US" sz="5400" spc="-3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47800" y="543452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시스템 모듈 상세 설계</a:t>
            </a:r>
          </a:p>
        </p:txBody>
      </p:sp>
      <p:sp>
        <p:nvSpPr>
          <p:cNvPr id="43" name="직사각형 42"/>
          <p:cNvSpPr/>
          <p:nvPr/>
        </p:nvSpPr>
        <p:spPr>
          <a:xfrm>
            <a:off x="0" y="0"/>
            <a:ext cx="1247800" cy="1331640"/>
          </a:xfrm>
          <a:prstGeom prst="rect">
            <a:avLst/>
          </a:prstGeom>
          <a:solidFill>
            <a:schemeClr val="tx2">
              <a:lumMod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4151784" y="574229"/>
            <a:ext cx="7133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- Thread</a:t>
            </a:r>
            <a:endParaRPr lang="ko-KR" altLang="en-US" sz="2000" b="1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2" name="사각형: 둥근 모서리 1"/>
          <p:cNvSpPr/>
          <p:nvPr/>
        </p:nvSpPr>
        <p:spPr>
          <a:xfrm>
            <a:off x="3322018" y="2256385"/>
            <a:ext cx="2738386" cy="1250563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/>
              <a:t>Parent</a:t>
            </a:r>
          </a:p>
          <a:p>
            <a:pPr algn="ctr"/>
            <a:r>
              <a:rPr lang="en-US" altLang="ko-KR" sz="2400" dirty="0"/>
              <a:t>Process</a:t>
            </a:r>
            <a:endParaRPr lang="ko-KR" altLang="en-US" sz="2400" dirty="0"/>
          </a:p>
        </p:txBody>
      </p:sp>
      <p:sp>
        <p:nvSpPr>
          <p:cNvPr id="37" name="사각형: 둥근 모서리 36"/>
          <p:cNvSpPr/>
          <p:nvPr/>
        </p:nvSpPr>
        <p:spPr>
          <a:xfrm>
            <a:off x="3754066" y="4589248"/>
            <a:ext cx="1872208" cy="936104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사각형: 둥근 모서리 46"/>
          <p:cNvSpPr/>
          <p:nvPr/>
        </p:nvSpPr>
        <p:spPr>
          <a:xfrm>
            <a:off x="1448769" y="4589248"/>
            <a:ext cx="1872208" cy="936104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사각형: 둥근 모서리 49"/>
          <p:cNvSpPr/>
          <p:nvPr/>
        </p:nvSpPr>
        <p:spPr>
          <a:xfrm>
            <a:off x="6059363" y="4589248"/>
            <a:ext cx="1872208" cy="936104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2" name="직선 화살표 연결선 21"/>
          <p:cNvCxnSpPr>
            <a:stCxn id="2" idx="2"/>
            <a:endCxn id="37" idx="0"/>
          </p:cNvCxnSpPr>
          <p:nvPr/>
        </p:nvCxnSpPr>
        <p:spPr>
          <a:xfrm flipH="1">
            <a:off x="4690170" y="3506948"/>
            <a:ext cx="1041" cy="1082300"/>
          </a:xfrm>
          <a:prstGeom prst="straightConnector1">
            <a:avLst/>
          </a:prstGeom>
          <a:ln w="38100"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/>
          <p:cNvCxnSpPr>
            <a:cxnSpLocks/>
            <a:endCxn id="47" idx="0"/>
          </p:cNvCxnSpPr>
          <p:nvPr/>
        </p:nvCxnSpPr>
        <p:spPr>
          <a:xfrm flipH="1">
            <a:off x="2384873" y="3506948"/>
            <a:ext cx="1477459" cy="1082300"/>
          </a:xfrm>
          <a:prstGeom prst="straightConnector1">
            <a:avLst/>
          </a:prstGeom>
          <a:ln w="38100"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/>
          <p:cNvCxnSpPr>
            <a:cxnSpLocks/>
            <a:endCxn id="50" idx="0"/>
          </p:cNvCxnSpPr>
          <p:nvPr/>
        </p:nvCxnSpPr>
        <p:spPr>
          <a:xfrm>
            <a:off x="5572141" y="3506948"/>
            <a:ext cx="1423326" cy="1082300"/>
          </a:xfrm>
          <a:prstGeom prst="straightConnector1">
            <a:avLst/>
          </a:prstGeom>
          <a:ln w="38100"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직사각형 53"/>
          <p:cNvSpPr/>
          <p:nvPr/>
        </p:nvSpPr>
        <p:spPr>
          <a:xfrm>
            <a:off x="8903247" y="2889432"/>
            <a:ext cx="122291" cy="648072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직사각형 55"/>
          <p:cNvSpPr/>
          <p:nvPr/>
        </p:nvSpPr>
        <p:spPr>
          <a:xfrm>
            <a:off x="8903247" y="3804344"/>
            <a:ext cx="122291" cy="648072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TextBox 54"/>
          <p:cNvSpPr txBox="1"/>
          <p:nvPr/>
        </p:nvSpPr>
        <p:spPr>
          <a:xfrm>
            <a:off x="9025538" y="3009785"/>
            <a:ext cx="250067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thread serving request</a:t>
            </a:r>
            <a:endParaRPr lang="ko-KR" altLang="en-US" sz="16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9025538" y="3963236"/>
            <a:ext cx="250067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idle thread waiting</a:t>
            </a:r>
            <a:endParaRPr lang="ko-KR" altLang="en-US" sz="16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59" name="직사각형 58"/>
          <p:cNvSpPr/>
          <p:nvPr/>
        </p:nvSpPr>
        <p:spPr>
          <a:xfrm>
            <a:off x="1881858" y="4877280"/>
            <a:ext cx="122291" cy="648072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직사각형 59"/>
          <p:cNvSpPr/>
          <p:nvPr/>
        </p:nvSpPr>
        <p:spPr>
          <a:xfrm>
            <a:off x="2192656" y="4877280"/>
            <a:ext cx="122291" cy="648072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직사각형 60"/>
          <p:cNvSpPr/>
          <p:nvPr/>
        </p:nvSpPr>
        <p:spPr>
          <a:xfrm>
            <a:off x="2503454" y="4877280"/>
            <a:ext cx="122291" cy="648072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/>
          <p:cNvSpPr/>
          <p:nvPr/>
        </p:nvSpPr>
        <p:spPr>
          <a:xfrm>
            <a:off x="2814656" y="4877280"/>
            <a:ext cx="122291" cy="648072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직사각형 62"/>
          <p:cNvSpPr/>
          <p:nvPr/>
        </p:nvSpPr>
        <p:spPr>
          <a:xfrm>
            <a:off x="4190311" y="4877280"/>
            <a:ext cx="122291" cy="648072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직사각형 63"/>
          <p:cNvSpPr/>
          <p:nvPr/>
        </p:nvSpPr>
        <p:spPr>
          <a:xfrm>
            <a:off x="4497953" y="4877280"/>
            <a:ext cx="122291" cy="648072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직사각형 65"/>
          <p:cNvSpPr/>
          <p:nvPr/>
        </p:nvSpPr>
        <p:spPr>
          <a:xfrm>
            <a:off x="4803273" y="4877280"/>
            <a:ext cx="122291" cy="648072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직사각형 66"/>
          <p:cNvSpPr/>
          <p:nvPr/>
        </p:nvSpPr>
        <p:spPr>
          <a:xfrm>
            <a:off x="5108593" y="4877280"/>
            <a:ext cx="122291" cy="648072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직사각형 67"/>
          <p:cNvSpPr/>
          <p:nvPr/>
        </p:nvSpPr>
        <p:spPr>
          <a:xfrm>
            <a:off x="6490130" y="4877280"/>
            <a:ext cx="122291" cy="648072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직사각형 69"/>
          <p:cNvSpPr/>
          <p:nvPr/>
        </p:nvSpPr>
        <p:spPr>
          <a:xfrm>
            <a:off x="6807593" y="4877280"/>
            <a:ext cx="122291" cy="648072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직사각형 70"/>
          <p:cNvSpPr/>
          <p:nvPr/>
        </p:nvSpPr>
        <p:spPr>
          <a:xfrm>
            <a:off x="7112913" y="4877280"/>
            <a:ext cx="122291" cy="648072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직사각형 71"/>
          <p:cNvSpPr/>
          <p:nvPr/>
        </p:nvSpPr>
        <p:spPr>
          <a:xfrm>
            <a:off x="7418233" y="4877280"/>
            <a:ext cx="122291" cy="648072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TextBox 37"/>
          <p:cNvSpPr txBox="1"/>
          <p:nvPr/>
        </p:nvSpPr>
        <p:spPr>
          <a:xfrm>
            <a:off x="3862332" y="4210610"/>
            <a:ext cx="1655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Child Process</a:t>
            </a:r>
            <a:endParaRPr lang="ko-KR" altLang="en-US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1557035" y="4210610"/>
            <a:ext cx="1655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Child Process</a:t>
            </a:r>
            <a:endParaRPr lang="ko-KR" altLang="en-US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6167629" y="4210610"/>
            <a:ext cx="1655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Child Process</a:t>
            </a:r>
            <a:endParaRPr lang="ko-KR" altLang="en-US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9024664" y="4886644"/>
            <a:ext cx="13173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client(user)</a:t>
            </a:r>
            <a:endParaRPr lang="ko-KR" altLang="en-US" sz="16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80" name="사각형: 둥근 모서리 79"/>
          <p:cNvSpPr/>
          <p:nvPr/>
        </p:nvSpPr>
        <p:spPr>
          <a:xfrm flipH="1">
            <a:off x="8903247" y="4727522"/>
            <a:ext cx="121417" cy="648072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1" name="사각형: 둥근 모서리 80"/>
          <p:cNvSpPr/>
          <p:nvPr/>
        </p:nvSpPr>
        <p:spPr>
          <a:xfrm flipH="1">
            <a:off x="1882732" y="5959580"/>
            <a:ext cx="121417" cy="648072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2" name="사각형: 둥근 모서리 81"/>
          <p:cNvSpPr/>
          <p:nvPr/>
        </p:nvSpPr>
        <p:spPr>
          <a:xfrm flipH="1">
            <a:off x="2815530" y="5959580"/>
            <a:ext cx="121417" cy="648072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사각형: 둥근 모서리 82"/>
          <p:cNvSpPr/>
          <p:nvPr/>
        </p:nvSpPr>
        <p:spPr>
          <a:xfrm flipH="1">
            <a:off x="4190311" y="5959580"/>
            <a:ext cx="121417" cy="648072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4" name="사각형: 둥근 모서리 83"/>
          <p:cNvSpPr/>
          <p:nvPr/>
        </p:nvSpPr>
        <p:spPr>
          <a:xfrm flipH="1">
            <a:off x="4497953" y="5959580"/>
            <a:ext cx="121417" cy="648072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5" name="사각형: 둥근 모서리 84"/>
          <p:cNvSpPr/>
          <p:nvPr/>
        </p:nvSpPr>
        <p:spPr>
          <a:xfrm flipH="1">
            <a:off x="6490566" y="5959580"/>
            <a:ext cx="121417" cy="648072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6" name="사각형: 둥근 모서리 85"/>
          <p:cNvSpPr/>
          <p:nvPr/>
        </p:nvSpPr>
        <p:spPr>
          <a:xfrm flipH="1">
            <a:off x="6812426" y="5959580"/>
            <a:ext cx="121417" cy="648072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7" name="사각형: 둥근 모서리 86"/>
          <p:cNvSpPr/>
          <p:nvPr/>
        </p:nvSpPr>
        <p:spPr>
          <a:xfrm flipH="1">
            <a:off x="7112913" y="5959580"/>
            <a:ext cx="121417" cy="648072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1" name="직선 연결선 90"/>
          <p:cNvCxnSpPr>
            <a:cxnSpLocks/>
            <a:stCxn id="59" idx="2"/>
            <a:endCxn id="81" idx="0"/>
          </p:cNvCxnSpPr>
          <p:nvPr/>
        </p:nvCxnSpPr>
        <p:spPr>
          <a:xfrm>
            <a:off x="1943004" y="5525352"/>
            <a:ext cx="436" cy="434228"/>
          </a:xfrm>
          <a:prstGeom prst="line">
            <a:avLst/>
          </a:prstGeom>
          <a:ln w="28575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직선 연결선 93"/>
          <p:cNvCxnSpPr>
            <a:cxnSpLocks/>
          </p:cNvCxnSpPr>
          <p:nvPr/>
        </p:nvCxnSpPr>
        <p:spPr>
          <a:xfrm>
            <a:off x="2875365" y="5525352"/>
            <a:ext cx="436" cy="434228"/>
          </a:xfrm>
          <a:prstGeom prst="line">
            <a:avLst/>
          </a:prstGeom>
          <a:ln w="28575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직선 연결선 94"/>
          <p:cNvCxnSpPr>
            <a:cxnSpLocks/>
          </p:cNvCxnSpPr>
          <p:nvPr/>
        </p:nvCxnSpPr>
        <p:spPr>
          <a:xfrm>
            <a:off x="4252134" y="5525352"/>
            <a:ext cx="436" cy="434228"/>
          </a:xfrm>
          <a:prstGeom prst="line">
            <a:avLst/>
          </a:prstGeom>
          <a:ln w="28575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직선 연결선 95"/>
          <p:cNvCxnSpPr>
            <a:cxnSpLocks/>
          </p:cNvCxnSpPr>
          <p:nvPr/>
        </p:nvCxnSpPr>
        <p:spPr>
          <a:xfrm>
            <a:off x="4558225" y="5525352"/>
            <a:ext cx="436" cy="434228"/>
          </a:xfrm>
          <a:prstGeom prst="line">
            <a:avLst/>
          </a:prstGeom>
          <a:ln w="28575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직선 연결선 96"/>
          <p:cNvCxnSpPr>
            <a:cxnSpLocks/>
          </p:cNvCxnSpPr>
          <p:nvPr/>
        </p:nvCxnSpPr>
        <p:spPr>
          <a:xfrm>
            <a:off x="6561039" y="5525352"/>
            <a:ext cx="436" cy="434228"/>
          </a:xfrm>
          <a:prstGeom prst="line">
            <a:avLst/>
          </a:prstGeom>
          <a:ln w="28575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직선 연결선 97"/>
          <p:cNvCxnSpPr>
            <a:cxnSpLocks/>
          </p:cNvCxnSpPr>
          <p:nvPr/>
        </p:nvCxnSpPr>
        <p:spPr>
          <a:xfrm>
            <a:off x="6865923" y="5525352"/>
            <a:ext cx="436" cy="434228"/>
          </a:xfrm>
          <a:prstGeom prst="line">
            <a:avLst/>
          </a:prstGeom>
          <a:ln w="28575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직선 연결선 98"/>
          <p:cNvCxnSpPr>
            <a:cxnSpLocks/>
          </p:cNvCxnSpPr>
          <p:nvPr/>
        </p:nvCxnSpPr>
        <p:spPr>
          <a:xfrm>
            <a:off x="7170807" y="5525352"/>
            <a:ext cx="436" cy="434228"/>
          </a:xfrm>
          <a:prstGeom prst="line">
            <a:avLst/>
          </a:prstGeom>
          <a:ln w="28575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TextBox 101"/>
          <p:cNvSpPr txBox="1"/>
          <p:nvPr/>
        </p:nvSpPr>
        <p:spPr>
          <a:xfrm>
            <a:off x="906747" y="1506189"/>
            <a:ext cx="71334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Worker </a:t>
            </a:r>
            <a:r>
              <a:rPr lang="ko-KR" altLang="en-US" sz="3200" b="1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방식 이용</a:t>
            </a:r>
          </a:p>
        </p:txBody>
      </p:sp>
      <p:sp>
        <p:nvSpPr>
          <p:cNvPr id="103" name="이등변 삼각형 102"/>
          <p:cNvSpPr/>
          <p:nvPr/>
        </p:nvSpPr>
        <p:spPr>
          <a:xfrm rot="5400000">
            <a:off x="515709" y="1633614"/>
            <a:ext cx="360040" cy="329924"/>
          </a:xfrm>
          <a:prstGeom prst="triangle">
            <a:avLst/>
          </a:prstGeom>
          <a:solidFill>
            <a:srgbClr val="80DDC2"/>
          </a:solidFill>
          <a:ln>
            <a:solidFill>
              <a:srgbClr val="80DD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09856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340768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04192" y="207801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spc="-3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05</a:t>
            </a:r>
            <a:endParaRPr lang="ko-KR" altLang="en-US" sz="5400" spc="-3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24" name="내용 개체 틀 2"/>
          <p:cNvSpPr>
            <a:spLocks noGrp="1"/>
          </p:cNvSpPr>
          <p:nvPr>
            <p:ph idx="1"/>
          </p:nvPr>
        </p:nvSpPr>
        <p:spPr>
          <a:xfrm>
            <a:off x="5187800" y="1772816"/>
            <a:ext cx="6884864" cy="4573485"/>
          </a:xfrm>
        </p:spPr>
        <p:txBody>
          <a:bodyPr anchor="t">
            <a:normAutofit/>
          </a:bodyPr>
          <a:lstStyle/>
          <a:p>
            <a:pPr>
              <a:buClr>
                <a:srgbClr val="80DDC2"/>
              </a:buClr>
              <a:buFont typeface="Wingdings" panose="05000000000000000000" pitchFamily="2" charset="2"/>
              <a:buChar char="ü"/>
            </a:pPr>
            <a:r>
              <a:rPr lang="ko-KR" altLang="en-US" sz="28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</a:t>
            </a:r>
            <a:r>
              <a:rPr lang="en-US" altLang="ko-KR" sz="2800" dirty="0" err="1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httpd.conf</a:t>
            </a:r>
            <a:endParaRPr lang="en-US" altLang="ko-KR" sz="28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marL="457200" lvl="1" indent="0">
              <a:buClr>
                <a:srgbClr val="FF412E"/>
              </a:buClr>
              <a:buNone/>
            </a:pPr>
            <a:r>
              <a:rPr lang="ko-KR" altLang="en-US" sz="1800" dirty="0">
                <a:solidFill>
                  <a:prstClr val="black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기본 설정 파일에서 </a:t>
            </a:r>
            <a:r>
              <a:rPr lang="en-US" altLang="ko-KR" sz="1800" dirty="0">
                <a:solidFill>
                  <a:prstClr val="black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#Include </a:t>
            </a:r>
            <a:r>
              <a:rPr lang="en-US" altLang="ko-KR" sz="1800" dirty="0" err="1">
                <a:solidFill>
                  <a:prstClr val="black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conf</a:t>
            </a:r>
            <a:r>
              <a:rPr lang="en-US" altLang="ko-KR" sz="1800" dirty="0">
                <a:solidFill>
                  <a:prstClr val="black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/extra/</a:t>
            </a:r>
            <a:r>
              <a:rPr lang="en-US" altLang="ko-KR" sz="1800" dirty="0" err="1">
                <a:solidFill>
                  <a:prstClr val="black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httpd-mpm.conf</a:t>
            </a:r>
            <a:r>
              <a:rPr lang="en-US" altLang="ko-KR" sz="1800" dirty="0">
                <a:solidFill>
                  <a:prstClr val="black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</a:t>
            </a:r>
          </a:p>
          <a:p>
            <a:pPr marL="457200" lvl="1" indent="0">
              <a:buClr>
                <a:srgbClr val="FF412E"/>
              </a:buClr>
              <a:buNone/>
            </a:pPr>
            <a:r>
              <a:rPr lang="ko-KR" altLang="en-US" sz="1800" dirty="0">
                <a:solidFill>
                  <a:prstClr val="black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에서 주석을 풀어준다</a:t>
            </a:r>
            <a:r>
              <a:rPr lang="en-US" altLang="ko-KR" sz="1800" dirty="0">
                <a:solidFill>
                  <a:prstClr val="black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.</a:t>
            </a:r>
          </a:p>
          <a:p>
            <a:pPr lvl="1">
              <a:buClr>
                <a:srgbClr val="FF412E"/>
              </a:buClr>
              <a:buFont typeface="Arial" panose="020B0604020202020204" pitchFamily="34" charset="0"/>
              <a:buChar char="•"/>
            </a:pPr>
            <a:endParaRPr lang="en-US" altLang="ko-KR" sz="20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>
              <a:buClr>
                <a:srgbClr val="80DDC2"/>
              </a:buClr>
              <a:buFont typeface="Wingdings" panose="05000000000000000000" pitchFamily="2" charset="2"/>
              <a:buChar char="ü"/>
            </a:pPr>
            <a:r>
              <a:rPr lang="en-US" altLang="ko-KR" sz="28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</a:t>
            </a:r>
            <a:r>
              <a:rPr lang="en-US" altLang="ko-KR" sz="2800" dirty="0" err="1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httpd-mpm.conf</a:t>
            </a:r>
            <a:endParaRPr lang="en-US" altLang="ko-KR" sz="28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marL="457200" lvl="1" indent="0">
              <a:buClr>
                <a:srgbClr val="FF412E"/>
              </a:buClr>
              <a:buNone/>
            </a:pPr>
            <a:r>
              <a:rPr lang="ko-KR" altLang="en-US" sz="16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시작시에 초기화되는 서버 프로세스의 개수</a:t>
            </a:r>
          </a:p>
          <a:p>
            <a:pPr marL="457200" lvl="1" indent="0">
              <a:buClr>
                <a:srgbClr val="FF412E"/>
              </a:buClr>
              <a:buNone/>
            </a:pPr>
            <a:r>
              <a:rPr lang="ko-KR" altLang="en-US" sz="16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새로운 방문자를 바로 처리하기 위하여 대기 중인 최소 쓰레드 개수</a:t>
            </a:r>
          </a:p>
          <a:p>
            <a:pPr marL="457200" lvl="1" indent="0">
              <a:buClr>
                <a:srgbClr val="FF412E"/>
              </a:buClr>
              <a:buNone/>
            </a:pPr>
            <a:r>
              <a:rPr lang="ko-KR" altLang="en-US" sz="16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새로운 방문자를 바로 처리하기 위하여 대기 중인 최대 쓰레드 개수</a:t>
            </a:r>
          </a:p>
          <a:p>
            <a:pPr marL="457200" lvl="1" indent="0">
              <a:buClr>
                <a:srgbClr val="FF412E"/>
              </a:buClr>
              <a:buNone/>
            </a:pPr>
            <a:r>
              <a:rPr lang="ko-KR" altLang="en-US" sz="16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프로세스당 쓰레드 수</a:t>
            </a:r>
          </a:p>
          <a:p>
            <a:pPr marL="457200" lvl="1" indent="0">
              <a:buClr>
                <a:srgbClr val="FF412E"/>
              </a:buClr>
              <a:buNone/>
            </a:pPr>
            <a:r>
              <a:rPr lang="ko-KR" altLang="en-US" sz="16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사용할 수 있는 사용되는 쓰레드 최대 개수</a:t>
            </a:r>
          </a:p>
          <a:p>
            <a:pPr marL="457200" lvl="1" indent="0">
              <a:buClr>
                <a:srgbClr val="FF412E"/>
              </a:buClr>
              <a:buNone/>
            </a:pPr>
            <a:r>
              <a:rPr lang="ko-KR" altLang="en-US" sz="16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자식프로세스가 서비스할 수  있는 최대 요청 개수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329" y="2298165"/>
            <a:ext cx="4548470" cy="621052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073" y="3501008"/>
            <a:ext cx="4524823" cy="2456389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0" y="0"/>
            <a:ext cx="1247800" cy="1331640"/>
          </a:xfrm>
          <a:prstGeom prst="rect">
            <a:avLst/>
          </a:prstGeom>
          <a:solidFill>
            <a:schemeClr val="tx2">
              <a:lumMod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1247800" y="543452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시스템 모듈 상세 설계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151784" y="574229"/>
            <a:ext cx="7133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- Thread</a:t>
            </a:r>
            <a:endParaRPr lang="ko-KR" altLang="en-US" sz="2000" b="1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cxnSp>
        <p:nvCxnSpPr>
          <p:cNvPr id="17" name="직선 화살표 연결선 16"/>
          <p:cNvCxnSpPr>
            <a:cxnSpLocks/>
          </p:cNvCxnSpPr>
          <p:nvPr/>
        </p:nvCxnSpPr>
        <p:spPr>
          <a:xfrm>
            <a:off x="5015880" y="4293096"/>
            <a:ext cx="6480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직선 화살표 연결선 41"/>
          <p:cNvCxnSpPr>
            <a:cxnSpLocks/>
          </p:cNvCxnSpPr>
          <p:nvPr/>
        </p:nvCxnSpPr>
        <p:spPr>
          <a:xfrm>
            <a:off x="5015880" y="4005064"/>
            <a:ext cx="6480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직선 화살표 연결선 42"/>
          <p:cNvCxnSpPr>
            <a:cxnSpLocks/>
          </p:cNvCxnSpPr>
          <p:nvPr/>
        </p:nvCxnSpPr>
        <p:spPr>
          <a:xfrm>
            <a:off x="5015880" y="4581128"/>
            <a:ext cx="6480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직선 화살표 연결선 43"/>
          <p:cNvCxnSpPr>
            <a:cxnSpLocks/>
          </p:cNvCxnSpPr>
          <p:nvPr/>
        </p:nvCxnSpPr>
        <p:spPr>
          <a:xfrm>
            <a:off x="5015880" y="4869160"/>
            <a:ext cx="6480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직선 화살표 연결선 44"/>
          <p:cNvCxnSpPr>
            <a:cxnSpLocks/>
          </p:cNvCxnSpPr>
          <p:nvPr/>
        </p:nvCxnSpPr>
        <p:spPr>
          <a:xfrm>
            <a:off x="5015880" y="5157192"/>
            <a:ext cx="6480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직선 화살표 연결선 45"/>
          <p:cNvCxnSpPr>
            <a:cxnSpLocks/>
          </p:cNvCxnSpPr>
          <p:nvPr/>
        </p:nvCxnSpPr>
        <p:spPr>
          <a:xfrm>
            <a:off x="5015880" y="5445224"/>
            <a:ext cx="6480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906747" y="1506189"/>
            <a:ext cx="71334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Worker </a:t>
            </a:r>
            <a:r>
              <a:rPr lang="ko-KR" altLang="en-US" sz="3200" b="1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방식 이용</a:t>
            </a:r>
          </a:p>
        </p:txBody>
      </p:sp>
      <p:sp>
        <p:nvSpPr>
          <p:cNvPr id="48" name="이등변 삼각형 47"/>
          <p:cNvSpPr/>
          <p:nvPr/>
        </p:nvSpPr>
        <p:spPr>
          <a:xfrm rot="5400000">
            <a:off x="515709" y="1633614"/>
            <a:ext cx="360040" cy="329924"/>
          </a:xfrm>
          <a:prstGeom prst="triangle">
            <a:avLst/>
          </a:prstGeom>
          <a:solidFill>
            <a:srgbClr val="80DDC2"/>
          </a:solidFill>
          <a:ln>
            <a:solidFill>
              <a:srgbClr val="80DD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55155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340768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04192" y="207801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spc="-3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06</a:t>
            </a:r>
            <a:endParaRPr lang="ko-KR" altLang="en-US" sz="5400" spc="-3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47800" y="543452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개발 환경 및 개발 방법</a:t>
            </a:r>
          </a:p>
        </p:txBody>
      </p:sp>
      <p:grpSp>
        <p:nvGrpSpPr>
          <p:cNvPr id="47" name="그룹 46"/>
          <p:cNvGrpSpPr/>
          <p:nvPr/>
        </p:nvGrpSpPr>
        <p:grpSpPr>
          <a:xfrm>
            <a:off x="983432" y="2780928"/>
            <a:ext cx="2714644" cy="2226720"/>
            <a:chOff x="357158" y="1357298"/>
            <a:chExt cx="2714644" cy="2226720"/>
          </a:xfrm>
        </p:grpSpPr>
        <p:sp>
          <p:nvSpPr>
            <p:cNvPr id="48" name="직사각형 47"/>
            <p:cNvSpPr/>
            <p:nvPr/>
          </p:nvSpPr>
          <p:spPr>
            <a:xfrm>
              <a:off x="357158" y="3214686"/>
              <a:ext cx="2714644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rgbClr val="000000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Android Studio </a:t>
              </a:r>
              <a:r>
                <a:rPr lang="en-US" altLang="ko-KR" dirty="0">
                  <a:solidFill>
                    <a:srgbClr val="000000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2.2.2.0</a:t>
              </a:r>
              <a:endParaRPr lang="ko-KR" altLang="en-US" dirty="0">
                <a:solidFill>
                  <a:srgbClr val="0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</p:txBody>
        </p:sp>
        <p:pic>
          <p:nvPicPr>
            <p:cNvPr id="49" name="Picture 8" descr="C:\Users\onwoo\Pictures\android-studio-logo.png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571472" y="1357298"/>
              <a:ext cx="2165322" cy="1812712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</p:spPr>
        </p:pic>
      </p:grpSp>
      <p:grpSp>
        <p:nvGrpSpPr>
          <p:cNvPr id="2" name="그룹 1"/>
          <p:cNvGrpSpPr/>
          <p:nvPr/>
        </p:nvGrpSpPr>
        <p:grpSpPr>
          <a:xfrm>
            <a:off x="9017524" y="2405797"/>
            <a:ext cx="1800225" cy="2583909"/>
            <a:chOff x="6638945" y="1307578"/>
            <a:chExt cx="1800225" cy="2583909"/>
          </a:xfrm>
        </p:grpSpPr>
        <p:sp>
          <p:nvSpPr>
            <p:cNvPr id="54" name="직사각형 53"/>
            <p:cNvSpPr/>
            <p:nvPr/>
          </p:nvSpPr>
          <p:spPr>
            <a:xfrm>
              <a:off x="6710383" y="3522155"/>
              <a:ext cx="1714512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 err="1">
                  <a:solidFill>
                    <a:srgbClr val="000000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MySQL</a:t>
              </a:r>
              <a:r>
                <a:rPr lang="en-US" dirty="0">
                  <a:solidFill>
                    <a:srgbClr val="000000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 5.7.16 </a:t>
              </a:r>
              <a:endParaRPr lang="ko-KR" altLang="en-US" dirty="0">
                <a:solidFill>
                  <a:srgbClr val="0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</p:txBody>
        </p:sp>
        <p:pic>
          <p:nvPicPr>
            <p:cNvPr id="55" name="Picture 10" descr="C:\Users\onwoo\Pictures\mysql.jpg"/>
            <p:cNvPicPr>
              <a:picLocks noChangeAspect="1" noChangeArrowheads="1"/>
            </p:cNvPicPr>
            <p:nvPr/>
          </p:nvPicPr>
          <p:blipFill rotWithShape="1">
            <a:blip r:embed="rId4" cstate="print"/>
            <a:srcRect b="17902"/>
            <a:stretch/>
          </p:blipFill>
          <p:spPr bwMode="auto">
            <a:xfrm>
              <a:off x="6638945" y="1307578"/>
              <a:ext cx="1800225" cy="2214578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</p:grpSp>
      <p:sp>
        <p:nvSpPr>
          <p:cNvPr id="51" name="직사각형 50"/>
          <p:cNvSpPr/>
          <p:nvPr/>
        </p:nvSpPr>
        <p:spPr>
          <a:xfrm>
            <a:off x="5469646" y="4796920"/>
            <a:ext cx="163446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Apache 2.4</a:t>
            </a:r>
          </a:p>
          <a:p>
            <a:r>
              <a:rPr lang="en-US" altLang="ko-KR" dirty="0">
                <a:solidFill>
                  <a:srgbClr val="0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&amp; </a:t>
            </a:r>
            <a:r>
              <a:rPr lang="en-US" altLang="ko-KR" dirty="0" err="1">
                <a:solidFill>
                  <a:srgbClr val="0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php</a:t>
            </a:r>
            <a:r>
              <a:rPr lang="en-US" altLang="ko-KR" dirty="0">
                <a:solidFill>
                  <a:srgbClr val="0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7.0.13</a:t>
            </a:r>
            <a:endParaRPr lang="ko-KR" altLang="en-US" dirty="0">
              <a:solidFill>
                <a:srgbClr val="000000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pic>
        <p:nvPicPr>
          <p:cNvPr id="52" name="Picture 9" descr="C:\Users\onwoo\Pictures\apache.PNG"/>
          <p:cNvPicPr>
            <a:picLocks noChangeAspect="1" noChangeArrowheads="1"/>
          </p:cNvPicPr>
          <p:nvPr/>
        </p:nvPicPr>
        <p:blipFill rotWithShape="1">
          <a:blip r:embed="rId5" cstate="print"/>
          <a:srcRect b="34871"/>
          <a:stretch/>
        </p:blipFill>
        <p:spPr bwMode="auto">
          <a:xfrm>
            <a:off x="5090158" y="2492896"/>
            <a:ext cx="2200275" cy="139580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9" name="Picture 11" descr="C:\Users\onwoo\Pictures\php.pn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5175207" y="3657926"/>
            <a:ext cx="2094075" cy="1413511"/>
          </a:xfrm>
          <a:prstGeom prst="rect">
            <a:avLst/>
          </a:prstGeom>
          <a:noFill/>
        </p:spPr>
      </p:pic>
      <p:cxnSp>
        <p:nvCxnSpPr>
          <p:cNvPr id="22" name="직선 화살표 연결선 21"/>
          <p:cNvCxnSpPr>
            <a:cxnSpLocks noChangeShapeType="1"/>
          </p:cNvCxnSpPr>
          <p:nvPr/>
        </p:nvCxnSpPr>
        <p:spPr bwMode="auto">
          <a:xfrm>
            <a:off x="7232344" y="3686352"/>
            <a:ext cx="1819623" cy="932"/>
          </a:xfrm>
          <a:prstGeom prst="straightConnector1">
            <a:avLst/>
          </a:prstGeom>
          <a:noFill/>
          <a:ln w="38100" algn="ctr">
            <a:solidFill>
              <a:schemeClr val="tx2"/>
            </a:solidFill>
            <a:round/>
            <a:headEnd/>
            <a:tailEnd type="arrow" w="med" len="med"/>
          </a:ln>
        </p:spPr>
      </p:cxnSp>
      <p:cxnSp>
        <p:nvCxnSpPr>
          <p:cNvPr id="26" name="직선 화살표 연결선 25"/>
          <p:cNvCxnSpPr>
            <a:cxnSpLocks noChangeShapeType="1"/>
          </p:cNvCxnSpPr>
          <p:nvPr/>
        </p:nvCxnSpPr>
        <p:spPr bwMode="auto">
          <a:xfrm>
            <a:off x="3440469" y="3686352"/>
            <a:ext cx="1819623" cy="932"/>
          </a:xfrm>
          <a:prstGeom prst="straightConnector1">
            <a:avLst/>
          </a:prstGeom>
          <a:noFill/>
          <a:ln w="38100" algn="ctr">
            <a:solidFill>
              <a:schemeClr val="tx2"/>
            </a:solidFill>
            <a:round/>
            <a:headEnd/>
            <a:tailEnd type="arrow" w="med" len="med"/>
          </a:ln>
        </p:spPr>
      </p:cxnSp>
      <p:cxnSp>
        <p:nvCxnSpPr>
          <p:cNvPr id="27" name="직선 화살표 연결선 26"/>
          <p:cNvCxnSpPr>
            <a:cxnSpLocks noChangeShapeType="1"/>
          </p:cNvCxnSpPr>
          <p:nvPr/>
        </p:nvCxnSpPr>
        <p:spPr bwMode="auto">
          <a:xfrm rot="10800000">
            <a:off x="3440469" y="4161402"/>
            <a:ext cx="1819623" cy="932"/>
          </a:xfrm>
          <a:prstGeom prst="straightConnector1">
            <a:avLst/>
          </a:prstGeom>
          <a:noFill/>
          <a:ln w="38100" algn="ctr">
            <a:solidFill>
              <a:schemeClr val="tx2"/>
            </a:solidFill>
            <a:round/>
            <a:headEnd/>
            <a:tailEnd type="arrow" w="med" len="med"/>
          </a:ln>
        </p:spPr>
      </p:cxnSp>
      <p:cxnSp>
        <p:nvCxnSpPr>
          <p:cNvPr id="28" name="직선 화살표 연결선 27"/>
          <p:cNvCxnSpPr>
            <a:cxnSpLocks noChangeShapeType="1"/>
          </p:cNvCxnSpPr>
          <p:nvPr/>
        </p:nvCxnSpPr>
        <p:spPr bwMode="auto">
          <a:xfrm rot="10800000">
            <a:off x="7232672" y="4161402"/>
            <a:ext cx="1819623" cy="932"/>
          </a:xfrm>
          <a:prstGeom prst="straightConnector1">
            <a:avLst/>
          </a:prstGeom>
          <a:noFill/>
          <a:ln w="38100" algn="ctr">
            <a:solidFill>
              <a:schemeClr val="tx2"/>
            </a:solidFill>
            <a:round/>
            <a:headEnd/>
            <a:tailEnd type="arrow" w="med" len="med"/>
          </a:ln>
        </p:spPr>
      </p:cxnSp>
      <p:sp>
        <p:nvSpPr>
          <p:cNvPr id="20" name="TextBox 19"/>
          <p:cNvSpPr txBox="1"/>
          <p:nvPr/>
        </p:nvSpPr>
        <p:spPr>
          <a:xfrm>
            <a:off x="906747" y="1506189"/>
            <a:ext cx="23430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Software</a:t>
            </a:r>
            <a:endParaRPr lang="ko-KR" altLang="en-US" sz="3200" b="1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21" name="이등변 삼각형 20"/>
          <p:cNvSpPr/>
          <p:nvPr/>
        </p:nvSpPr>
        <p:spPr>
          <a:xfrm rot="5400000">
            <a:off x="515709" y="1633614"/>
            <a:ext cx="360040" cy="329924"/>
          </a:xfrm>
          <a:prstGeom prst="triangle">
            <a:avLst/>
          </a:prstGeom>
          <a:solidFill>
            <a:srgbClr val="80DDC2"/>
          </a:solidFill>
          <a:ln>
            <a:solidFill>
              <a:srgbClr val="80DD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0" y="0"/>
            <a:ext cx="1247800" cy="1331640"/>
          </a:xfrm>
          <a:prstGeom prst="rect">
            <a:avLst/>
          </a:prstGeom>
          <a:solidFill>
            <a:schemeClr val="tx2">
              <a:lumMod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41446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340768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04192" y="207801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spc="-3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06</a:t>
            </a:r>
            <a:endParaRPr lang="ko-KR" altLang="en-US" sz="5400" spc="-3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47800" y="543452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개발 환경 및 개발 방법</a:t>
            </a:r>
          </a:p>
        </p:txBody>
      </p: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003331"/>
              </p:ext>
            </p:extLst>
          </p:nvPr>
        </p:nvGraphicFramePr>
        <p:xfrm>
          <a:off x="3167336" y="2090964"/>
          <a:ext cx="4232924" cy="2133600"/>
        </p:xfrm>
        <a:graphic>
          <a:graphicData uri="http://schemas.openxmlformats.org/drawingml/2006/table">
            <a:tbl>
              <a:tblPr firstCol="1">
                <a:tableStyleId>{ED083AE6-46FA-4A59-8FB0-9F97EB10719F}</a:tableStyleId>
              </a:tblPr>
              <a:tblGrid>
                <a:gridCol w="11396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932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CPU</a:t>
                      </a:r>
                      <a:endParaRPr lang="ko-KR" altLang="en-US" sz="1400" dirty="0"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DDC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Intel Core i5 – 4670 @ 3.40GHZ</a:t>
                      </a:r>
                      <a:endParaRPr lang="ko-KR" altLang="en-US" sz="1400" dirty="0"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Memory</a:t>
                      </a:r>
                      <a:endParaRPr lang="ko-KR" altLang="en-US" sz="1400" dirty="0"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DDC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Samsung DDR3</a:t>
                      </a:r>
                      <a:r>
                        <a:rPr lang="en-US" altLang="ko-KR" sz="1400" baseline="0" dirty="0"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 16GB</a:t>
                      </a:r>
                      <a:endParaRPr lang="ko-KR" altLang="en-US" sz="1400" dirty="0"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Graphic</a:t>
                      </a:r>
                      <a:endParaRPr lang="ko-KR" altLang="en-US" sz="1400" dirty="0"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DDC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err="1"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Geforce</a:t>
                      </a:r>
                      <a:r>
                        <a:rPr lang="en-US" altLang="ko-KR" sz="1400" dirty="0"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 GTX</a:t>
                      </a:r>
                      <a:r>
                        <a:rPr lang="en-US" altLang="ko-KR" sz="1400" baseline="0" dirty="0"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 1060 6GB</a:t>
                      </a:r>
                      <a:endParaRPr lang="ko-KR" altLang="en-US" sz="1400" dirty="0"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HDD</a:t>
                      </a:r>
                      <a:endParaRPr lang="ko-KR" altLang="en-US" sz="1400" dirty="0"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DDC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aseline="0" dirty="0"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SSD 256GB</a:t>
                      </a:r>
                      <a:endParaRPr lang="ko-KR" altLang="en-US" sz="1400" dirty="0"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O/S</a:t>
                      </a:r>
                      <a:endParaRPr lang="ko-KR" altLang="en-US" sz="1400" dirty="0"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DDC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Windows 10 Home K</a:t>
                      </a:r>
                      <a:endParaRPr lang="ko-KR" altLang="en-US" sz="1400" dirty="0"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Tool</a:t>
                      </a:r>
                      <a:endParaRPr lang="ko-KR" altLang="en-US" sz="1400" dirty="0"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DDC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Android Studio 2.2.2.0</a:t>
                      </a:r>
                      <a:endParaRPr lang="ko-KR" altLang="en-US" sz="1400" dirty="0"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Language</a:t>
                      </a:r>
                      <a:endParaRPr lang="ko-KR" altLang="en-US" sz="1400" dirty="0"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DDC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Java</a:t>
                      </a:r>
                      <a:endParaRPr lang="ko-KR" altLang="en-US" sz="1400" dirty="0"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32" name="표 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4805419"/>
              </p:ext>
            </p:extLst>
          </p:nvPr>
        </p:nvGraphicFramePr>
        <p:xfrm>
          <a:off x="7199784" y="4437112"/>
          <a:ext cx="4232924" cy="2133600"/>
        </p:xfrm>
        <a:graphic>
          <a:graphicData uri="http://schemas.openxmlformats.org/drawingml/2006/table">
            <a:tbl>
              <a:tblPr firstCol="1">
                <a:tableStyleId>{ED083AE6-46FA-4A59-8FB0-9F97EB10719F}</a:tableStyleId>
              </a:tblPr>
              <a:tblGrid>
                <a:gridCol w="11396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932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CPU</a:t>
                      </a:r>
                      <a:endParaRPr lang="ko-KR" altLang="en-US" sz="1400" dirty="0"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DDC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pt-BR" altLang="ko-KR" sz="1400" dirty="0">
                          <a:effectLst/>
                        </a:rPr>
                        <a:t>ARM Cortex-A7</a:t>
                      </a:r>
                      <a:r>
                        <a:rPr lang="pt-BR" altLang="ko-KR" sz="1400" baseline="0" dirty="0">
                          <a:effectLst/>
                        </a:rPr>
                        <a:t> </a:t>
                      </a:r>
                      <a:r>
                        <a:rPr lang="pt-BR" altLang="ko-KR" sz="1400" dirty="0">
                          <a:effectLst/>
                        </a:rPr>
                        <a:t>MP4 1.3 GHz</a:t>
                      </a:r>
                      <a:endParaRPr lang="ko-KR" altLang="en-US" sz="1400" dirty="0"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Memory</a:t>
                      </a:r>
                      <a:endParaRPr lang="ko-KR" altLang="en-US" sz="1400" dirty="0"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DDC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1.5 GB LPDDR3 SDRAM</a:t>
                      </a:r>
                      <a:endParaRPr lang="ko-KR" altLang="en-US" sz="1400" dirty="0"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Graphic</a:t>
                      </a:r>
                      <a:endParaRPr lang="ko-KR" altLang="en-US" sz="1400" dirty="0"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DDC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effectLst/>
                        </a:rPr>
                        <a:t>ARM Mali-T720 667 MHz </a:t>
                      </a:r>
                      <a:endParaRPr lang="ko-KR" altLang="en-US" sz="1400" dirty="0"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HDD</a:t>
                      </a:r>
                      <a:endParaRPr lang="ko-KR" altLang="en-US" sz="1400" dirty="0"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DDC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16GB </a:t>
                      </a:r>
                      <a:r>
                        <a:rPr lang="ko-KR" altLang="en-US" sz="1400" dirty="0"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내장메모리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O/S</a:t>
                      </a:r>
                      <a:endParaRPr lang="ko-KR" altLang="en-US" sz="1400" dirty="0"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DDC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KitKat</a:t>
                      </a:r>
                      <a:r>
                        <a:rPr lang="en-US" altLang="ko-KR" sz="1400" baseline="0" dirty="0"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(4.4)</a:t>
                      </a:r>
                      <a:endParaRPr lang="ko-KR" altLang="en-US" sz="1400" dirty="0"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Tool</a:t>
                      </a:r>
                      <a:endParaRPr lang="ko-KR" altLang="en-US" sz="1400" dirty="0"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DDC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Android Studio 2.2.2.0</a:t>
                      </a:r>
                      <a:endParaRPr lang="ko-KR" altLang="en-US" sz="1400" dirty="0"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Language</a:t>
                      </a:r>
                      <a:endParaRPr lang="ko-KR" altLang="en-US" sz="1400" dirty="0"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DDC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Java</a:t>
                      </a:r>
                      <a:endParaRPr lang="ko-KR" altLang="en-US" sz="1400" dirty="0"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pic>
        <p:nvPicPr>
          <p:cNvPr id="3" name="그림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432" y="2090964"/>
            <a:ext cx="1895872" cy="213360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3792" y="4437112"/>
            <a:ext cx="3456384" cy="21336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906747" y="1506189"/>
            <a:ext cx="23430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Hardware</a:t>
            </a:r>
            <a:endParaRPr lang="ko-KR" altLang="en-US" sz="3200" b="1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12" name="이등변 삼각형 11"/>
          <p:cNvSpPr/>
          <p:nvPr/>
        </p:nvSpPr>
        <p:spPr>
          <a:xfrm rot="5400000">
            <a:off x="515709" y="1633614"/>
            <a:ext cx="360040" cy="329924"/>
          </a:xfrm>
          <a:prstGeom prst="triangle">
            <a:avLst/>
          </a:prstGeom>
          <a:solidFill>
            <a:srgbClr val="80DDC2"/>
          </a:solidFill>
          <a:ln>
            <a:solidFill>
              <a:srgbClr val="80DD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0" y="0"/>
            <a:ext cx="1247800" cy="1331640"/>
          </a:xfrm>
          <a:prstGeom prst="rect">
            <a:avLst/>
          </a:prstGeom>
          <a:solidFill>
            <a:schemeClr val="tx2">
              <a:lumMod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03379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340768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04192" y="207801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spc="-3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06</a:t>
            </a:r>
            <a:endParaRPr lang="ko-KR" altLang="en-US" sz="5400" spc="-3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47800" y="543452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개발 환경 및 개발 방법</a:t>
            </a:r>
          </a:p>
        </p:txBody>
      </p:sp>
      <p:sp>
        <p:nvSpPr>
          <p:cNvPr id="24" name="내용 개체 틀 2"/>
          <p:cNvSpPr>
            <a:spLocks noGrp="1"/>
          </p:cNvSpPr>
          <p:nvPr>
            <p:ph idx="1"/>
          </p:nvPr>
        </p:nvSpPr>
        <p:spPr>
          <a:xfrm>
            <a:off x="500062" y="1772816"/>
            <a:ext cx="11140553" cy="4573485"/>
          </a:xfrm>
        </p:spPr>
        <p:txBody>
          <a:bodyPr anchor="t">
            <a:normAutofit fontScale="77500" lnSpcReduction="20000"/>
          </a:bodyPr>
          <a:lstStyle/>
          <a:p>
            <a:pPr>
              <a:buClr>
                <a:srgbClr val="80DDC2"/>
              </a:buClr>
              <a:buFont typeface="Wingdings" panose="05000000000000000000" pitchFamily="2" charset="2"/>
              <a:buChar char="ü"/>
            </a:pPr>
            <a:r>
              <a:rPr lang="ko-KR" altLang="en-US" sz="38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</a:t>
            </a:r>
            <a:r>
              <a:rPr lang="en-US" altLang="ko-KR" sz="38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Application</a:t>
            </a:r>
          </a:p>
          <a:p>
            <a:pPr lvl="1">
              <a:buClr>
                <a:srgbClr val="FF412E"/>
              </a:buClr>
              <a:buFont typeface="Arial" panose="020B0604020202020204" pitchFamily="34" charset="0"/>
              <a:buChar char="•"/>
            </a:pPr>
            <a:r>
              <a:rPr lang="en-US" altLang="ko-KR" sz="2600" dirty="0">
                <a:solidFill>
                  <a:prstClr val="black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Android Studio</a:t>
            </a:r>
            <a:r>
              <a:rPr lang="ko-KR" altLang="en-US" sz="2600" dirty="0">
                <a:solidFill>
                  <a:prstClr val="black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를 이용한 </a:t>
            </a:r>
            <a:r>
              <a:rPr lang="en-US" altLang="ko-KR" sz="2600" dirty="0">
                <a:solidFill>
                  <a:prstClr val="black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Android app </a:t>
            </a:r>
            <a:r>
              <a:rPr lang="ko-KR" altLang="en-US" sz="2600" dirty="0">
                <a:solidFill>
                  <a:prstClr val="black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구현</a:t>
            </a:r>
            <a:endParaRPr lang="en-US" altLang="ko-KR" sz="2600" dirty="0">
              <a:solidFill>
                <a:prstClr val="black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lvl="1">
              <a:buClr>
                <a:srgbClr val="FF412E"/>
              </a:buClr>
              <a:buFont typeface="Arial" panose="020B0604020202020204" pitchFamily="34" charset="0"/>
              <a:buChar char="•"/>
            </a:pPr>
            <a:r>
              <a:rPr lang="ko-KR" altLang="en-US" sz="2600" dirty="0">
                <a:solidFill>
                  <a:prstClr val="black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안드로이드 버전은 점유율이 가장 높은 </a:t>
            </a:r>
            <a:r>
              <a:rPr lang="en-US" altLang="ko-KR" sz="2600" dirty="0">
                <a:solidFill>
                  <a:prstClr val="black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KitKat(4.4) </a:t>
            </a:r>
            <a:r>
              <a:rPr lang="ko-KR" altLang="en-US" sz="2600" dirty="0">
                <a:solidFill>
                  <a:prstClr val="black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선택</a:t>
            </a:r>
            <a:endParaRPr lang="en-US" altLang="ko-KR" sz="2600" dirty="0">
              <a:solidFill>
                <a:prstClr val="black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lvl="1">
              <a:buClr>
                <a:srgbClr val="FF412E"/>
              </a:buClr>
              <a:buFont typeface="Arial" panose="020B0604020202020204" pitchFamily="34" charset="0"/>
              <a:buChar char="•"/>
            </a:pPr>
            <a:r>
              <a:rPr lang="en-US" altLang="ko-KR" sz="2600" dirty="0">
                <a:solidFill>
                  <a:prstClr val="black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QR</a:t>
            </a:r>
            <a:r>
              <a:rPr lang="ko-KR" altLang="en-US" sz="2600" dirty="0">
                <a:solidFill>
                  <a:prstClr val="black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코드는 회원가입시 자동으로 생성되게 구현</a:t>
            </a:r>
            <a:endParaRPr lang="en-US" altLang="ko-KR" sz="2600" dirty="0">
              <a:solidFill>
                <a:prstClr val="black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>
              <a:buClr>
                <a:srgbClr val="80DDC2"/>
              </a:buClr>
              <a:buFont typeface="Wingdings" panose="05000000000000000000" pitchFamily="2" charset="2"/>
              <a:buChar char="ü"/>
            </a:pPr>
            <a:endParaRPr lang="en-US" altLang="ko-KR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>
              <a:buClr>
                <a:srgbClr val="80DDC2"/>
              </a:buClr>
              <a:buFont typeface="Wingdings" panose="05000000000000000000" pitchFamily="2" charset="2"/>
              <a:buChar char="ü"/>
            </a:pPr>
            <a:r>
              <a:rPr lang="en-US" altLang="ko-KR" sz="38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Web server</a:t>
            </a:r>
          </a:p>
          <a:p>
            <a:pPr lvl="1">
              <a:buClr>
                <a:srgbClr val="FF412E"/>
              </a:buClr>
              <a:buFont typeface="Arial" panose="020B0604020202020204" pitchFamily="34" charset="0"/>
              <a:buChar char="•"/>
            </a:pPr>
            <a:r>
              <a:rPr lang="en-US" altLang="ko-KR" sz="2600" dirty="0" err="1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php</a:t>
            </a:r>
            <a:r>
              <a:rPr lang="ko-KR" altLang="en-US" sz="26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와 </a:t>
            </a:r>
            <a:r>
              <a:rPr lang="en-US" altLang="ko-KR" sz="2600" dirty="0" err="1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json</a:t>
            </a:r>
            <a:r>
              <a:rPr lang="ko-KR" altLang="en-US" sz="26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이용해 </a:t>
            </a:r>
            <a:r>
              <a:rPr lang="en-US" altLang="ko-KR" sz="26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Application</a:t>
            </a:r>
            <a:r>
              <a:rPr lang="ko-KR" altLang="en-US" sz="26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과 </a:t>
            </a:r>
            <a:r>
              <a:rPr lang="en-US" altLang="ko-KR" sz="26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MySQL</a:t>
            </a:r>
            <a:r>
              <a:rPr lang="ko-KR" altLang="en-US" sz="26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사이 데이터 전송 및 수신</a:t>
            </a:r>
            <a:endParaRPr lang="en-US" altLang="ko-KR" sz="26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lvl="1">
              <a:buClr>
                <a:srgbClr val="FF412E"/>
              </a:buClr>
              <a:buFont typeface="Arial" panose="020B0604020202020204" pitchFamily="34" charset="0"/>
              <a:buChar char="•"/>
            </a:pPr>
            <a:r>
              <a:rPr lang="ko-KR" altLang="en-US" sz="26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전체적인 한 루프의 작동을 확인하기 위해 </a:t>
            </a:r>
            <a:r>
              <a:rPr lang="en-US" altLang="ko-KR" sz="26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localhost</a:t>
            </a:r>
            <a:r>
              <a:rPr lang="ko-KR" altLang="en-US" sz="26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로 진행</a:t>
            </a:r>
            <a:endParaRPr lang="en-US" altLang="ko-KR" sz="26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>
              <a:buClr>
                <a:srgbClr val="80DDC2"/>
              </a:buClr>
              <a:buFont typeface="Wingdings" panose="05000000000000000000" pitchFamily="2" charset="2"/>
              <a:buChar char="ü"/>
            </a:pPr>
            <a:endParaRPr lang="en-US" altLang="ko-KR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>
              <a:buClr>
                <a:srgbClr val="80DDC2"/>
              </a:buClr>
              <a:buFont typeface="Wingdings" panose="05000000000000000000" pitchFamily="2" charset="2"/>
              <a:buChar char="ü"/>
            </a:pPr>
            <a:r>
              <a:rPr lang="en-US" altLang="ko-KR" sz="38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Database</a:t>
            </a:r>
          </a:p>
          <a:p>
            <a:pPr lvl="1">
              <a:buClr>
                <a:srgbClr val="FF412E"/>
              </a:buClr>
              <a:buFont typeface="Arial" panose="020B0604020202020204" pitchFamily="34" charset="0"/>
              <a:buChar char="•"/>
            </a:pPr>
            <a:r>
              <a:rPr lang="ko-KR" altLang="en-US" sz="26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학생 테이블</a:t>
            </a:r>
            <a:r>
              <a:rPr lang="en-US" altLang="ko-KR" sz="26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, </a:t>
            </a:r>
            <a:r>
              <a:rPr lang="ko-KR" altLang="en-US" sz="26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적립금 테이블</a:t>
            </a:r>
            <a:r>
              <a:rPr lang="en-US" altLang="ko-KR" sz="26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, </a:t>
            </a:r>
            <a:r>
              <a:rPr lang="ko-KR" altLang="en-US" sz="26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관리자 테이블 등</a:t>
            </a:r>
            <a:r>
              <a:rPr lang="en-US" altLang="ko-KR" sz="26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</a:t>
            </a:r>
            <a:r>
              <a:rPr lang="ko-KR" altLang="en-US" sz="26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필요한 테이블들을 구성</a:t>
            </a:r>
            <a:endParaRPr lang="en-US" altLang="ko-KR" sz="26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lvl="1">
              <a:buClr>
                <a:srgbClr val="FF412E"/>
              </a:buClr>
              <a:buFont typeface="Arial" panose="020B0604020202020204" pitchFamily="34" charset="0"/>
              <a:buChar char="•"/>
            </a:pPr>
            <a:r>
              <a:rPr lang="ko-KR" altLang="en-US" sz="26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이 후에 </a:t>
            </a:r>
            <a:r>
              <a:rPr lang="en-US" altLang="ko-KR" sz="2600" dirty="0" err="1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phpMyAdmin</a:t>
            </a:r>
            <a:r>
              <a:rPr lang="ko-KR" altLang="en-US" sz="26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을 이용해 테이블을 손쉽게 관리</a:t>
            </a:r>
            <a:endParaRPr lang="en-US" altLang="ko-KR" sz="26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lvl="1">
              <a:buClr>
                <a:srgbClr val="FF412E"/>
              </a:buClr>
              <a:buFont typeface="Arial" panose="020B0604020202020204" pitchFamily="34" charset="0"/>
              <a:buChar char="•"/>
            </a:pPr>
            <a:r>
              <a:rPr lang="ko-KR" altLang="en-US" sz="26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회원가입후 데이터베이스에 저장되는 패스워드는 암호화</a:t>
            </a:r>
            <a:endParaRPr lang="en-US" altLang="ko-KR" sz="26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0"/>
            <a:ext cx="1247800" cy="1331640"/>
          </a:xfrm>
          <a:prstGeom prst="rect">
            <a:avLst/>
          </a:prstGeom>
          <a:solidFill>
            <a:schemeClr val="tx2">
              <a:lumMod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38226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340768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04192" y="207801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spc="-3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07</a:t>
            </a:r>
            <a:endParaRPr lang="ko-KR" altLang="en-US" sz="5400" spc="-3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47800" y="543452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개발 현황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0" y="0"/>
            <a:ext cx="1247800" cy="1331640"/>
          </a:xfrm>
          <a:prstGeom prst="rect">
            <a:avLst/>
          </a:prstGeom>
          <a:solidFill>
            <a:schemeClr val="tx2">
              <a:lumMod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내용 개체 틀 2"/>
          <p:cNvSpPr>
            <a:spLocks noGrp="1"/>
          </p:cNvSpPr>
          <p:nvPr>
            <p:ph idx="1"/>
          </p:nvPr>
        </p:nvSpPr>
        <p:spPr>
          <a:xfrm>
            <a:off x="500062" y="1772816"/>
            <a:ext cx="11140553" cy="4573485"/>
          </a:xfrm>
        </p:spPr>
        <p:txBody>
          <a:bodyPr anchor="t">
            <a:normAutofit fontScale="92500" lnSpcReduction="10000"/>
          </a:bodyPr>
          <a:lstStyle/>
          <a:p>
            <a:pPr>
              <a:buClr>
                <a:srgbClr val="80DDC2"/>
              </a:buClr>
              <a:buFont typeface="Wingdings" panose="05000000000000000000" pitchFamily="2" charset="2"/>
              <a:buChar char="ü"/>
            </a:pPr>
            <a:r>
              <a:rPr lang="ko-KR" altLang="en-US" sz="38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개발 완료한 기능</a:t>
            </a:r>
            <a:endParaRPr lang="en-US" altLang="ko-KR" sz="38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lvl="1">
              <a:buClr>
                <a:srgbClr val="FF412E"/>
              </a:buClr>
              <a:buFont typeface="Arial" panose="020B0604020202020204" pitchFamily="34" charset="0"/>
              <a:buChar char="•"/>
            </a:pPr>
            <a:r>
              <a:rPr lang="ko-KR" altLang="en-US" sz="2600" dirty="0">
                <a:solidFill>
                  <a:prstClr val="black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로그인</a:t>
            </a:r>
            <a:r>
              <a:rPr lang="en-US" altLang="ko-KR" sz="2600" dirty="0">
                <a:solidFill>
                  <a:prstClr val="black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, </a:t>
            </a:r>
            <a:r>
              <a:rPr lang="ko-KR" altLang="en-US" sz="2600" dirty="0">
                <a:solidFill>
                  <a:prstClr val="black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회원가입</a:t>
            </a:r>
            <a:r>
              <a:rPr lang="en-US" altLang="ko-KR" sz="2600" dirty="0">
                <a:solidFill>
                  <a:prstClr val="black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, </a:t>
            </a:r>
            <a:r>
              <a:rPr lang="ko-KR" altLang="en-US" sz="2600" dirty="0">
                <a:solidFill>
                  <a:prstClr val="black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회원가입시 이메일 인증 기능</a:t>
            </a:r>
            <a:endParaRPr lang="en-US" altLang="ko-KR" sz="2600" dirty="0">
              <a:solidFill>
                <a:prstClr val="black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lvl="1">
              <a:buClr>
                <a:srgbClr val="FF412E"/>
              </a:buClr>
              <a:buFont typeface="Arial" panose="020B0604020202020204" pitchFamily="34" charset="0"/>
              <a:buChar char="•"/>
            </a:pPr>
            <a:r>
              <a:rPr lang="en-US" altLang="ko-KR" sz="2600" dirty="0">
                <a:solidFill>
                  <a:prstClr val="black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QR </a:t>
            </a:r>
            <a:r>
              <a:rPr lang="ko-KR" altLang="en-US" sz="2600" dirty="0">
                <a:solidFill>
                  <a:prstClr val="black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생성 및 인식 기능</a:t>
            </a:r>
            <a:endParaRPr lang="en-US" altLang="ko-KR" sz="2600" dirty="0">
              <a:solidFill>
                <a:prstClr val="black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lvl="1">
              <a:buClr>
                <a:srgbClr val="FF412E"/>
              </a:buClr>
              <a:buFont typeface="Arial" panose="020B0604020202020204" pitchFamily="34" charset="0"/>
              <a:buChar char="•"/>
            </a:pPr>
            <a:r>
              <a:rPr lang="ko-KR" altLang="en-US" sz="2600" dirty="0">
                <a:solidFill>
                  <a:prstClr val="black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적립</a:t>
            </a:r>
            <a:r>
              <a:rPr lang="en-US" altLang="ko-KR" sz="2600" dirty="0">
                <a:solidFill>
                  <a:prstClr val="black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, </a:t>
            </a:r>
            <a:r>
              <a:rPr lang="ko-KR" altLang="en-US" sz="2600" dirty="0">
                <a:solidFill>
                  <a:prstClr val="black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사용</a:t>
            </a:r>
            <a:r>
              <a:rPr lang="en-US" altLang="ko-KR" sz="2600" dirty="0">
                <a:solidFill>
                  <a:prstClr val="black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, </a:t>
            </a:r>
            <a:r>
              <a:rPr lang="ko-KR" altLang="en-US" sz="2600" dirty="0">
                <a:solidFill>
                  <a:prstClr val="black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선물 기능</a:t>
            </a:r>
            <a:endParaRPr lang="en-US" altLang="ko-KR" sz="2600" dirty="0">
              <a:solidFill>
                <a:prstClr val="black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lvl="1">
              <a:buClr>
                <a:srgbClr val="FF412E"/>
              </a:buClr>
              <a:buFont typeface="Arial" panose="020B0604020202020204" pitchFamily="34" charset="0"/>
              <a:buChar char="•"/>
            </a:pPr>
            <a:r>
              <a:rPr lang="ko-KR" altLang="en-US" sz="2600" dirty="0">
                <a:solidFill>
                  <a:prstClr val="black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적립금 내역조회 기능</a:t>
            </a:r>
            <a:endParaRPr lang="en-US" altLang="ko-KR" sz="2600" dirty="0">
              <a:solidFill>
                <a:prstClr val="black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lvl="1">
              <a:buClr>
                <a:srgbClr val="FF412E"/>
              </a:buClr>
              <a:buFont typeface="Arial" panose="020B0604020202020204" pitchFamily="34" charset="0"/>
              <a:buChar char="•"/>
            </a:pPr>
            <a:r>
              <a:rPr lang="en-US" altLang="ko-KR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DB</a:t>
            </a:r>
            <a:r>
              <a:rPr lang="ko-KR" altLang="en-US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암호화 기능</a:t>
            </a:r>
            <a:endParaRPr lang="en-US" altLang="ko-KR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lvl="1">
              <a:buClr>
                <a:srgbClr val="FF412E"/>
              </a:buClr>
              <a:buFont typeface="Arial" panose="020B0604020202020204" pitchFamily="34" charset="0"/>
              <a:buChar char="•"/>
            </a:pPr>
            <a:endParaRPr lang="en-US" altLang="ko-KR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>
              <a:buClr>
                <a:srgbClr val="80DDC2"/>
              </a:buClr>
              <a:buFont typeface="Wingdings" panose="05000000000000000000" pitchFamily="2" charset="2"/>
              <a:buChar char="ü"/>
            </a:pPr>
            <a:r>
              <a:rPr lang="en-US" altLang="ko-KR" sz="38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</a:t>
            </a:r>
            <a:r>
              <a:rPr lang="ko-KR" altLang="en-US" sz="38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개발할 기능</a:t>
            </a:r>
            <a:endParaRPr lang="en-US" altLang="ko-KR" sz="38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lvl="1">
              <a:buClr>
                <a:srgbClr val="FF412E"/>
              </a:buClr>
              <a:buFont typeface="Arial" panose="020B0604020202020204" pitchFamily="34" charset="0"/>
              <a:buChar char="•"/>
            </a:pPr>
            <a:r>
              <a:rPr lang="ko-KR" altLang="en-US" sz="26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사용자간 다중 적립금을 사용하는 더치페이 기능</a:t>
            </a:r>
            <a:endParaRPr lang="en-US" altLang="ko-KR" sz="26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lvl="1">
              <a:buClr>
                <a:srgbClr val="FF412E"/>
              </a:buClr>
              <a:buFont typeface="Arial" panose="020B0604020202020204" pitchFamily="34" charset="0"/>
              <a:buChar char="•"/>
            </a:pPr>
            <a:r>
              <a:rPr lang="ko-KR" altLang="en-US" sz="26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공지사항</a:t>
            </a:r>
            <a:r>
              <a:rPr lang="en-US" altLang="ko-KR" sz="26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(</a:t>
            </a:r>
            <a:r>
              <a:rPr lang="ko-KR" altLang="en-US" sz="26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게시판</a:t>
            </a:r>
            <a:r>
              <a:rPr lang="en-US" altLang="ko-KR" sz="26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), </a:t>
            </a:r>
            <a:r>
              <a:rPr lang="ko-KR" altLang="en-US" sz="26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환경설정</a:t>
            </a:r>
            <a:r>
              <a:rPr lang="en-US" altLang="ko-KR" sz="26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(</a:t>
            </a:r>
            <a:r>
              <a:rPr lang="ko-KR" altLang="en-US" sz="26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자동로그인 등</a:t>
            </a:r>
            <a:r>
              <a:rPr lang="en-US" altLang="ko-KR" sz="26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)</a:t>
            </a:r>
            <a:r>
              <a:rPr lang="ko-KR" altLang="en-US" sz="26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</a:t>
            </a:r>
            <a:endParaRPr lang="en-US" altLang="ko-KR" sz="26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688011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340768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04192" y="207801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spc="-3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07</a:t>
            </a:r>
            <a:endParaRPr lang="ko-KR" altLang="en-US" sz="5400" spc="-3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47800" y="543452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개발 현황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0" y="0"/>
            <a:ext cx="1247800" cy="1331640"/>
          </a:xfrm>
          <a:prstGeom prst="rect">
            <a:avLst/>
          </a:prstGeom>
          <a:solidFill>
            <a:schemeClr val="tx2">
              <a:lumMod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내용 개체 틀 2"/>
          <p:cNvSpPr>
            <a:spLocks noGrp="1"/>
          </p:cNvSpPr>
          <p:nvPr>
            <p:ph idx="1"/>
          </p:nvPr>
        </p:nvSpPr>
        <p:spPr>
          <a:xfrm>
            <a:off x="500062" y="1772816"/>
            <a:ext cx="11140553" cy="4573485"/>
          </a:xfrm>
        </p:spPr>
        <p:txBody>
          <a:bodyPr anchor="t">
            <a:normAutofit lnSpcReduction="10000"/>
          </a:bodyPr>
          <a:lstStyle/>
          <a:p>
            <a:pPr>
              <a:buClr>
                <a:srgbClr val="80DDC2"/>
              </a:buClr>
              <a:buFont typeface="Wingdings" panose="05000000000000000000" pitchFamily="2" charset="2"/>
              <a:buChar char="ü"/>
            </a:pPr>
            <a:r>
              <a:rPr lang="ko-KR" altLang="en-US" sz="38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</a:t>
            </a:r>
            <a:r>
              <a:rPr lang="ko-KR" altLang="en-US" sz="30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졸업작품 </a:t>
            </a:r>
            <a:r>
              <a:rPr lang="en-US" altLang="ko-KR" sz="30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GitHub </a:t>
            </a:r>
            <a:r>
              <a:rPr lang="ko-KR" altLang="en-US" sz="30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주소</a:t>
            </a:r>
            <a:endParaRPr lang="en-US" altLang="ko-KR" sz="30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lvl="1">
              <a:buClr>
                <a:srgbClr val="FF412E"/>
              </a:buClr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  <a:hlinkClick r:id="rId3"/>
              </a:rPr>
              <a:t>https://github.com/DongJinShin/Capstone</a:t>
            </a:r>
            <a:endParaRPr lang="en-US" altLang="ko-KR" sz="24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lvl="1">
              <a:buClr>
                <a:srgbClr val="FF412E"/>
              </a:buClr>
              <a:buFont typeface="Arial" panose="020B0604020202020204" pitchFamily="34" charset="0"/>
              <a:buChar char="•"/>
            </a:pPr>
            <a:endParaRPr lang="en-US" altLang="ko-KR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>
              <a:buClr>
                <a:srgbClr val="80DDC2"/>
              </a:buClr>
              <a:buFont typeface="Wingdings" panose="05000000000000000000" pitchFamily="2" charset="2"/>
              <a:buChar char="ü"/>
            </a:pPr>
            <a:r>
              <a:rPr lang="en-US" altLang="ko-KR" sz="38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</a:t>
            </a:r>
            <a:r>
              <a:rPr lang="ko-KR" altLang="en-US" sz="3000" dirty="0" err="1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팀원별</a:t>
            </a:r>
            <a:r>
              <a:rPr lang="ko-KR" altLang="en-US" sz="30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</a:t>
            </a:r>
            <a:r>
              <a:rPr lang="en-US" altLang="ko-KR" sz="30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GitHub ID</a:t>
            </a:r>
          </a:p>
          <a:p>
            <a:pPr lvl="1">
              <a:buClr>
                <a:srgbClr val="FF412E"/>
              </a:buClr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팀장 </a:t>
            </a:r>
            <a:r>
              <a:rPr lang="en-US" altLang="ko-KR" sz="24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: </a:t>
            </a:r>
            <a:r>
              <a:rPr lang="ko-KR" altLang="en-US" sz="24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신동진</a:t>
            </a:r>
            <a:endParaRPr lang="en-US" altLang="ko-KR" sz="24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marL="914400" lvl="2" indent="0">
              <a:buClr>
                <a:srgbClr val="FF412E"/>
              </a:buClr>
              <a:buNone/>
            </a:pPr>
            <a:r>
              <a:rPr lang="ko-KR" altLang="en-US" sz="18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☆ </a:t>
            </a:r>
            <a:r>
              <a:rPr lang="en-US" altLang="ko-KR" sz="18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ID : </a:t>
            </a:r>
            <a:r>
              <a:rPr lang="en-US" altLang="ko-KR" sz="1800" dirty="0" err="1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onwooon</a:t>
            </a:r>
            <a:endParaRPr lang="en-US" altLang="ko-KR" sz="18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lvl="1">
              <a:buClr>
                <a:srgbClr val="FF412E"/>
              </a:buClr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팀원 </a:t>
            </a:r>
            <a:r>
              <a:rPr lang="en-US" altLang="ko-KR" sz="24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: </a:t>
            </a:r>
            <a:r>
              <a:rPr lang="ko-KR" altLang="en-US" sz="24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백찬</a:t>
            </a:r>
            <a:endParaRPr lang="en-US" altLang="ko-KR" sz="24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marL="457200" lvl="1" indent="0">
              <a:buClr>
                <a:srgbClr val="FF412E"/>
              </a:buClr>
              <a:buNone/>
            </a:pPr>
            <a:r>
              <a:rPr lang="en-US" altLang="ko-KR" sz="20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	</a:t>
            </a:r>
            <a:r>
              <a:rPr lang="ko-KR" altLang="en-US" sz="18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☆ </a:t>
            </a:r>
            <a:r>
              <a:rPr lang="en-US" altLang="ko-KR" sz="18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ID : </a:t>
            </a:r>
            <a:r>
              <a:rPr lang="en-US" altLang="ko-KR" sz="1800" dirty="0" err="1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chanbaek</a:t>
            </a:r>
            <a:endParaRPr lang="en-US" altLang="ko-KR" sz="16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lvl="1">
              <a:buClr>
                <a:srgbClr val="FF412E"/>
              </a:buClr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팀원 </a:t>
            </a:r>
            <a:r>
              <a:rPr lang="en-US" altLang="ko-KR" sz="24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: </a:t>
            </a:r>
            <a:r>
              <a:rPr lang="ko-KR" altLang="en-US" sz="24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박영규</a:t>
            </a:r>
            <a:endParaRPr lang="en-US" altLang="ko-KR" sz="24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marL="457200" lvl="1" indent="0">
              <a:buClr>
                <a:srgbClr val="FF412E"/>
              </a:buClr>
              <a:buNone/>
            </a:pPr>
            <a:r>
              <a:rPr lang="en-US" altLang="ko-KR" sz="20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	</a:t>
            </a:r>
            <a:r>
              <a:rPr lang="ko-KR" altLang="en-US" sz="18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☆ </a:t>
            </a:r>
            <a:r>
              <a:rPr lang="en-US" altLang="ko-KR" sz="18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ID : 09pppark</a:t>
            </a:r>
            <a:endParaRPr lang="en-US" altLang="ko-KR" sz="16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958165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340768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04192" y="207801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spc="-3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08</a:t>
            </a:r>
            <a:endParaRPr lang="ko-KR" altLang="en-US" sz="5400" spc="-3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47800" y="543452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업무 분담</a:t>
            </a:r>
          </a:p>
        </p:txBody>
      </p:sp>
      <p:graphicFrame>
        <p:nvGraphicFramePr>
          <p:cNvPr id="8" name="Group 3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60807426"/>
              </p:ext>
            </p:extLst>
          </p:nvPr>
        </p:nvGraphicFramePr>
        <p:xfrm>
          <a:off x="1688615" y="2276872"/>
          <a:ext cx="8814770" cy="3888569"/>
        </p:xfrm>
        <a:graphic>
          <a:graphicData uri="http://schemas.openxmlformats.org/drawingml/2006/table">
            <a:tbl>
              <a:tblPr/>
              <a:tblGrid>
                <a:gridCol w="12365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043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3691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5369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2008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lang="ko-KR" altLang="en-US" sz="1300" b="1" kern="1200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94282" marR="94282" marT="49023" marB="49023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lumMod val="90000"/>
                        <a:alpha val="5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lang="ko-KR" altLang="en-US" sz="1400" b="1" kern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신동진</a:t>
                      </a:r>
                    </a:p>
                  </a:txBody>
                  <a:tcPr marL="94282" marR="94282" marT="49023" marB="4902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lumMod val="90000"/>
                        <a:alpha val="5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lang="ko-KR" altLang="en-US" sz="1400" b="1" kern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백찬</a:t>
                      </a:r>
                    </a:p>
                  </a:txBody>
                  <a:tcPr marL="94282" marR="94282" marT="49023" marB="4902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lumMod val="90000"/>
                        <a:alpha val="5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lang="ko-KR" altLang="en-US" sz="1400" b="1" kern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박영규</a:t>
                      </a:r>
                    </a:p>
                  </a:txBody>
                  <a:tcPr marL="94282" marR="94282" marT="49023" marB="4902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lumMod val="90000"/>
                        <a:alpha val="59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807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lang="ko-KR" altLang="en-US" sz="1400" b="1" kern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자료수집</a:t>
                      </a:r>
                    </a:p>
                  </a:txBody>
                  <a:tcPr marL="94282" marR="94282" marT="49023" marB="49023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lumMod val="90000"/>
                        <a:alpha val="59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lang="ko-KR" altLang="en-US" sz="1400" kern="1200" dirty="0">
                          <a:solidFill>
                            <a:schemeClr val="tx1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동전관리 시스</a:t>
                      </a:r>
                      <a:r>
                        <a:rPr lang="ko-KR" altLang="en-US" sz="1400" kern="1200" baseline="0" dirty="0">
                          <a:solidFill>
                            <a:schemeClr val="tx1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템 주요기능 설계</a:t>
                      </a:r>
                      <a:endParaRPr lang="en-US" altLang="ko-KR" sz="1400" kern="1200" dirty="0">
                        <a:solidFill>
                          <a:schemeClr val="tx1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94282" marR="94282" marT="49023" marB="49023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 marL="94282" marR="94282" marT="49023" marB="49023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 marL="94282" marR="94282" marT="49023" marB="49023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327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lang="ko-KR" altLang="en-US" sz="1400" b="1" kern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설      계</a:t>
                      </a:r>
                    </a:p>
                  </a:txBody>
                  <a:tcPr marL="94282" marR="94282" marT="49023" marB="49023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lumMod val="90000"/>
                        <a:alpha val="5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Webserver </a:t>
                      </a:r>
                      <a:r>
                        <a:rPr lang="ko-KR" altLang="en-US" sz="1400" kern="1200" dirty="0">
                          <a:solidFill>
                            <a:schemeClr val="tx1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및 </a:t>
                      </a:r>
                      <a:endParaRPr lang="en-US" altLang="ko-KR" sz="1400" kern="1200" baseline="0" dirty="0">
                        <a:solidFill>
                          <a:schemeClr val="tx1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  <a:p>
                      <a:pPr algn="ctr"/>
                      <a:r>
                        <a:rPr lang="en-US" altLang="ko-KR" sz="1400" kern="1200" baseline="0" dirty="0">
                          <a:solidFill>
                            <a:schemeClr val="tx1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Database </a:t>
                      </a:r>
                      <a:r>
                        <a:rPr lang="ko-KR" altLang="en-US" sz="1400" kern="1200" baseline="0" dirty="0">
                          <a:solidFill>
                            <a:schemeClr val="tx1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설계</a:t>
                      </a:r>
                      <a:endParaRPr lang="ko-KR" altLang="en-US" sz="1400" kern="1200" dirty="0">
                        <a:solidFill>
                          <a:schemeClr val="tx1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94282" marR="94282" marT="49023" marB="49023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Main Application </a:t>
                      </a:r>
                      <a:r>
                        <a:rPr lang="ko-KR" altLang="en-US" sz="1400" kern="1200" dirty="0">
                          <a:solidFill>
                            <a:schemeClr val="tx1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설계</a:t>
                      </a:r>
                      <a:endParaRPr lang="en-US" altLang="ko-KR" sz="1400" kern="1200" dirty="0">
                        <a:solidFill>
                          <a:schemeClr val="tx1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94282" marR="94282" marT="49023" marB="49023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ko-KR" altLang="en-US" sz="1400" kern="1200" dirty="0">
                        <a:solidFill>
                          <a:schemeClr val="tx1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94282" marR="94282" marT="49023" marB="49023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4702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lang="ko-KR" altLang="en-US" sz="1400" b="1" kern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구      현</a:t>
                      </a:r>
                    </a:p>
                  </a:txBody>
                  <a:tcPr marL="94282" marR="94282" marT="49023" marB="49023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lumMod val="90000"/>
                        <a:alpha val="5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Web server </a:t>
                      </a:r>
                      <a:r>
                        <a:rPr lang="ko-KR" altLang="en-US" sz="1400" kern="1200" dirty="0">
                          <a:solidFill>
                            <a:schemeClr val="tx1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및 </a:t>
                      </a:r>
                      <a:endParaRPr lang="en-US" altLang="ko-KR" sz="1400" kern="1200" dirty="0">
                        <a:solidFill>
                          <a:schemeClr val="tx1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  <a:p>
                      <a:pPr 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DB server </a:t>
                      </a:r>
                      <a:r>
                        <a:rPr lang="ko-KR" altLang="en-US" sz="1400" kern="1200" dirty="0">
                          <a:solidFill>
                            <a:schemeClr val="tx1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구현</a:t>
                      </a:r>
                      <a:endParaRPr lang="en-US" altLang="ko-KR" sz="1400" kern="1200" dirty="0">
                        <a:solidFill>
                          <a:schemeClr val="tx1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  <a:p>
                      <a:pPr 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Web, DB </a:t>
                      </a:r>
                      <a:r>
                        <a:rPr lang="ko-KR" altLang="en-US" sz="1400" kern="1200" dirty="0">
                          <a:solidFill>
                            <a:schemeClr val="tx1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연동</a:t>
                      </a:r>
                    </a:p>
                  </a:txBody>
                  <a:tcPr marL="94282" marR="94282" marT="49023" marB="49023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Main Application</a:t>
                      </a:r>
                    </a:p>
                    <a:p>
                      <a:pPr algn="ctr"/>
                      <a:r>
                        <a:rPr lang="ko-KR" altLang="en-US" sz="1400" kern="1200" dirty="0">
                          <a:solidFill>
                            <a:schemeClr val="tx1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사용자 모드</a:t>
                      </a:r>
                      <a:r>
                        <a:rPr lang="ko-KR" altLang="en-US" sz="1400" kern="1200" baseline="0" dirty="0">
                          <a:solidFill>
                            <a:schemeClr val="tx1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 제작</a:t>
                      </a:r>
                      <a:endParaRPr lang="ko-KR" altLang="en-US" sz="1400" kern="1200" dirty="0">
                        <a:solidFill>
                          <a:schemeClr val="tx1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94282" marR="94282" marT="49023" marB="49023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kern="1200" baseline="0" dirty="0">
                          <a:solidFill>
                            <a:schemeClr val="tx1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Main Application</a:t>
                      </a:r>
                    </a:p>
                    <a:p>
                      <a:pPr algn="ctr"/>
                      <a:r>
                        <a:rPr lang="ko-KR" altLang="en-US" sz="1400" kern="1200" baseline="0" dirty="0">
                          <a:solidFill>
                            <a:schemeClr val="tx1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관리자 모드 제작</a:t>
                      </a:r>
                      <a:endParaRPr lang="ko-KR" altLang="en-US" sz="1400" kern="1200" dirty="0">
                        <a:solidFill>
                          <a:schemeClr val="tx1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94282" marR="94282" marT="49023" marB="49023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0011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lang="ko-KR" altLang="en-US" sz="1400" b="1" kern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테스트</a:t>
                      </a:r>
                    </a:p>
                  </a:txBody>
                  <a:tcPr marL="94282" marR="94282" marT="49023" marB="49023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lumMod val="90000"/>
                        <a:alpha val="59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ko-KR" altLang="en-US" sz="1400" b="0" dirty="0"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통합 테스트 및 유지보수</a:t>
                      </a:r>
                    </a:p>
                  </a:txBody>
                  <a:tcPr marL="94282" marR="94282" marT="49023" marB="49023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9" name="직사각형 8"/>
          <p:cNvSpPr/>
          <p:nvPr/>
        </p:nvSpPr>
        <p:spPr>
          <a:xfrm>
            <a:off x="0" y="0"/>
            <a:ext cx="1247800" cy="1331640"/>
          </a:xfrm>
          <a:prstGeom prst="rect">
            <a:avLst/>
          </a:prstGeom>
          <a:solidFill>
            <a:schemeClr val="tx2">
              <a:lumMod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56330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340768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04192" y="207801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spc="-3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09</a:t>
            </a:r>
            <a:endParaRPr lang="ko-KR" altLang="en-US" sz="5400" spc="-3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47800" y="543452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종합설계 수행일정</a:t>
            </a:r>
          </a:p>
        </p:txBody>
      </p:sp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1122278"/>
              </p:ext>
            </p:extLst>
          </p:nvPr>
        </p:nvGraphicFramePr>
        <p:xfrm>
          <a:off x="1254176" y="1548569"/>
          <a:ext cx="9696400" cy="5120791"/>
        </p:xfrm>
        <a:graphic>
          <a:graphicData uri="http://schemas.openxmlformats.org/drawingml/2006/table">
            <a:tbl>
              <a:tblPr/>
              <a:tblGrid>
                <a:gridCol w="18152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063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67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478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1340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7895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9618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13407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13407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94837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46713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1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항목</a:t>
                      </a:r>
                    </a:p>
                  </a:txBody>
                  <a:tcPr marL="16317" marR="16317" marT="16311" marB="16311">
                    <a:lnL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  <a:alpha val="5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1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추진 사항</a:t>
                      </a: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  <a:alpha val="5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12</a:t>
                      </a:r>
                      <a:r>
                        <a:rPr lang="ko-KR" altLang="en-US" sz="1400" b="1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월</a:t>
                      </a: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  <a:alpha val="5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1</a:t>
                      </a:r>
                      <a:r>
                        <a:rPr lang="ko-KR" altLang="en-US" sz="1400" b="1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월</a:t>
                      </a: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  <a:alpha val="5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2</a:t>
                      </a:r>
                      <a:r>
                        <a:rPr lang="ko-KR" altLang="en-US" sz="1400" b="1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월</a:t>
                      </a: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  <a:alpha val="5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3</a:t>
                      </a:r>
                      <a:r>
                        <a:rPr lang="ko-KR" altLang="en-US" sz="1400" b="1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월</a:t>
                      </a: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  <a:alpha val="5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4</a:t>
                      </a:r>
                      <a:r>
                        <a:rPr lang="ko-KR" altLang="en-US" sz="1400" b="1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월</a:t>
                      </a: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  <a:alpha val="5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5</a:t>
                      </a:r>
                      <a:r>
                        <a:rPr lang="ko-KR" altLang="en-US" sz="1400" b="1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월</a:t>
                      </a: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  <a:alpha val="5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6</a:t>
                      </a:r>
                      <a:r>
                        <a:rPr lang="ko-KR" altLang="en-US" sz="1400" b="1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월</a:t>
                      </a: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  <a:alpha val="5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7~9</a:t>
                      </a:r>
                      <a:r>
                        <a:rPr lang="ko-KR" altLang="en-US" sz="1400" b="1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월</a:t>
                      </a: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  <a:alpha val="59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322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자료수집</a:t>
                      </a:r>
                    </a:p>
                  </a:txBody>
                  <a:tcPr marL="16317" marR="16317" marT="16311" marB="16311" anchor="ctr">
                    <a:lnL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  - </a:t>
                      </a:r>
                      <a:r>
                        <a:rPr lang="ko-KR" altLang="en-US" sz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주제에 따른 사전조사</a:t>
                      </a:r>
                      <a:r>
                        <a:rPr lang="en-US" altLang="ko-KR" sz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자료수집 </a:t>
                      </a:r>
                    </a:p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  - </a:t>
                      </a:r>
                      <a:r>
                        <a:rPr lang="ko-KR" altLang="en-US" sz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제안서작성 및 발표</a:t>
                      </a:r>
                    </a:p>
                  </a:txBody>
                  <a:tcPr marL="16317" marR="16317" marT="16311" marB="1631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alpha val="3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807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요구사항 정의 및 분석</a:t>
                      </a:r>
                    </a:p>
                  </a:txBody>
                  <a:tcPr marL="16317" marR="16317" marT="16311" marB="16311" anchor="ctr">
                    <a:lnL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  - </a:t>
                      </a:r>
                      <a:r>
                        <a:rPr lang="ko-KR" altLang="en-US" sz="1200" kern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요구사항 분석</a:t>
                      </a:r>
                    </a:p>
                    <a:p>
                      <a:pPr marL="0" marR="0" algn="l" defTabSz="914400" rtl="0" eaLnBrk="1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  - </a:t>
                      </a:r>
                      <a:r>
                        <a:rPr lang="ko-KR" altLang="en-US" sz="1200" kern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분석된 자료를 바탕으로 요구사항 정의</a:t>
                      </a:r>
                    </a:p>
                  </a:txBody>
                  <a:tcPr marL="16317" marR="16317" marT="16311" marB="1631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kern="1200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alpha val="3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4807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시스템 설계</a:t>
                      </a:r>
                    </a:p>
                  </a:txBody>
                  <a:tcPr marL="16317" marR="16317" marT="16311" marB="16311" anchor="ctr">
                    <a:lnL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  - Application</a:t>
                      </a:r>
                      <a:r>
                        <a:rPr lang="ko-KR" altLang="en-US" sz="1200" kern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 설계</a:t>
                      </a:r>
                      <a:endParaRPr lang="en-US" altLang="ko-KR" sz="1200" kern="1200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  <a:p>
                      <a:pPr marL="0" marR="0" algn="l" defTabSz="914400" rtl="0" eaLnBrk="1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1200" baseline="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  - </a:t>
                      </a:r>
                      <a:r>
                        <a:rPr lang="ko-KR" altLang="en-US" sz="1200" kern="1200" baseline="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시스템 설계</a:t>
                      </a:r>
                      <a:endParaRPr lang="en-US" altLang="ko-KR" sz="1200" kern="1200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kern="1200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4807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구현</a:t>
                      </a:r>
                    </a:p>
                  </a:txBody>
                  <a:tcPr marL="16317" marR="16317" marT="16311" marB="16311" anchor="ctr">
                    <a:lnL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  - Application</a:t>
                      </a:r>
                      <a:r>
                        <a:rPr lang="en-US" altLang="ko-KR" sz="1200" kern="1200" baseline="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 </a:t>
                      </a:r>
                      <a:r>
                        <a:rPr lang="ko-KR" altLang="en-US" sz="1200" kern="1200" baseline="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개발</a:t>
                      </a:r>
                      <a:endParaRPr lang="en-US" altLang="ko-KR" sz="1200" kern="1200" baseline="0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  <a:p>
                      <a:pPr marL="0" marR="0" algn="l" defTabSz="914400" rtl="0" eaLnBrk="1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1200" baseline="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  - </a:t>
                      </a:r>
                      <a:r>
                        <a:rPr lang="ko-KR" altLang="en-US" sz="1200" kern="1200" baseline="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시스템 구축</a:t>
                      </a:r>
                      <a:endParaRPr lang="ko-KR" altLang="en-US" sz="1200" kern="1200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alpha val="3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alpha val="3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4807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통합 및 테스트</a:t>
                      </a:r>
                    </a:p>
                  </a:txBody>
                  <a:tcPr marL="16317" marR="16317" marT="16311" marB="16311" anchor="ctr">
                    <a:lnL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  - Application</a:t>
                      </a:r>
                      <a:r>
                        <a:rPr lang="ko-KR" altLang="en-US" sz="1200" kern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과 시스템 통합</a:t>
                      </a:r>
                      <a:endParaRPr lang="en-US" altLang="ko-KR" sz="1200" kern="1200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  <a:p>
                      <a:pPr marL="0" marR="0" algn="l" defTabSz="914400" rtl="0" eaLnBrk="1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  - </a:t>
                      </a:r>
                      <a:r>
                        <a:rPr lang="ko-KR" altLang="en-US" sz="1200" kern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전체 시스템 테스트</a:t>
                      </a:r>
                    </a:p>
                  </a:txBody>
                  <a:tcPr marL="16317" marR="16317" marT="16311" marB="1631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alpha val="3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alpha val="3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204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유지보수</a:t>
                      </a:r>
                    </a:p>
                  </a:txBody>
                  <a:tcPr marL="16317" marR="16317" marT="16311" marB="16311" anchor="ctr">
                    <a:lnL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  - </a:t>
                      </a:r>
                      <a:r>
                        <a:rPr lang="ko-KR" altLang="en-US" sz="1200" kern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통합 테스트 과정에서 생기는 문제점 보완</a:t>
                      </a:r>
                    </a:p>
                  </a:txBody>
                  <a:tcPr marL="16317" marR="16317" marT="16311" marB="1631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alpha val="3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alpha val="3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93610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최종 검토 및 발표</a:t>
                      </a:r>
                    </a:p>
                  </a:txBody>
                  <a:tcPr marL="16317" marR="16317" marT="16311" marB="16311" anchor="ctr">
                    <a:lnL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  - </a:t>
                      </a:r>
                      <a:r>
                        <a:rPr lang="ko-KR" altLang="en-US" sz="1200" kern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졸업작품 보고서</a:t>
                      </a:r>
                      <a:r>
                        <a:rPr lang="en-US" altLang="ko-KR" sz="1200" kern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, Application</a:t>
                      </a:r>
                      <a:r>
                        <a:rPr lang="en-US" altLang="ko-KR" sz="1200" kern="1200" baseline="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 </a:t>
                      </a:r>
                      <a:r>
                        <a:rPr lang="ko-KR" altLang="en-US" sz="1200" kern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사용 매뉴얼 작성</a:t>
                      </a:r>
                    </a:p>
                    <a:p>
                      <a:pPr marL="0" marR="0" algn="l" defTabSz="914400" rtl="0" eaLnBrk="1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  - </a:t>
                      </a:r>
                      <a:r>
                        <a:rPr lang="ko-KR" altLang="en-US" sz="1200" kern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시스템 최종점검</a:t>
                      </a:r>
                    </a:p>
                    <a:p>
                      <a:pPr marL="0" marR="0" algn="l" defTabSz="914400" rtl="0" eaLnBrk="1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  - </a:t>
                      </a:r>
                      <a:r>
                        <a:rPr lang="ko-KR" altLang="en-US" sz="1200" kern="1200" dirty="0">
                          <a:solidFill>
                            <a:srgbClr val="000000"/>
                          </a:solidFill>
                          <a:latin typeface="함초롬돋움" panose="02030504000101010101" pitchFamily="18" charset="-127"/>
                          <a:ea typeface="함초롬돋움" panose="02030504000101010101" pitchFamily="18" charset="-127"/>
                          <a:cs typeface="함초롬돋움" panose="02030504000101010101" pitchFamily="18" charset="-127"/>
                        </a:rPr>
                        <a:t>발표</a:t>
                      </a:r>
                    </a:p>
                  </a:txBody>
                  <a:tcPr marL="16317" marR="16317" marT="16311" marB="1631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400" b="1" dirty="0">
                        <a:solidFill>
                          <a:srgbClr val="000000"/>
                        </a:solidFill>
                        <a:latin typeface="함초롬돋움" panose="02030504000101010101" pitchFamily="18" charset="-127"/>
                        <a:ea typeface="함초롬돋움" panose="02030504000101010101" pitchFamily="18" charset="-127"/>
                        <a:cs typeface="함초롬돋움" panose="02030504000101010101" pitchFamily="18" charset="-127"/>
                      </a:endParaRPr>
                    </a:p>
                  </a:txBody>
                  <a:tcPr marL="16317" marR="16317" marT="16311" marB="16311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alpha val="32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9" name="직사각형 8"/>
          <p:cNvSpPr/>
          <p:nvPr/>
        </p:nvSpPr>
        <p:spPr>
          <a:xfrm>
            <a:off x="0" y="0"/>
            <a:ext cx="1247800" cy="1331640"/>
          </a:xfrm>
          <a:prstGeom prst="rect">
            <a:avLst/>
          </a:prstGeom>
          <a:solidFill>
            <a:schemeClr val="tx2">
              <a:lumMod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12029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3960571" y="649101"/>
            <a:ext cx="4317348" cy="751481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3988876" y="692696"/>
            <a:ext cx="43173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I   N   D   E   X</a:t>
            </a:r>
            <a:endParaRPr lang="ko-KR" altLang="en-US" sz="40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4602812" y="1557638"/>
            <a:ext cx="65132" cy="372693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/>
          </a:p>
        </p:txBody>
      </p:sp>
      <p:sp>
        <p:nvSpPr>
          <p:cNvPr id="10" name="TextBox 9"/>
          <p:cNvSpPr txBox="1"/>
          <p:nvPr/>
        </p:nvSpPr>
        <p:spPr>
          <a:xfrm>
            <a:off x="3969636" y="1404411"/>
            <a:ext cx="636714" cy="584775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ctr"/>
            <a:r>
              <a:rPr lang="en-US" altLang="ko-KR" sz="32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01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789465" y="1400582"/>
            <a:ext cx="29402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종합  설계 개요</a:t>
            </a:r>
            <a:endParaRPr lang="en-US" altLang="ko-KR" sz="32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969090" y="1916070"/>
            <a:ext cx="636714" cy="584775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ctr"/>
            <a:r>
              <a:rPr lang="en-US" altLang="ko-KR" sz="32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02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789464" y="1907519"/>
            <a:ext cx="33377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관련 연구 및 사례</a:t>
            </a:r>
            <a:endParaRPr lang="en-US" altLang="ko-KR" sz="32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968384" y="2410193"/>
            <a:ext cx="636714" cy="584775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ctr"/>
            <a:r>
              <a:rPr lang="en-US" altLang="ko-KR" sz="32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03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789464" y="2411358"/>
            <a:ext cx="40094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시스템 수행 시나리오</a:t>
            </a:r>
            <a:endParaRPr lang="en-US" altLang="ko-KR" sz="32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978483" y="2912867"/>
            <a:ext cx="636714" cy="584775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ctr"/>
            <a:r>
              <a:rPr lang="en-US" altLang="ko-KR" sz="32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04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789464" y="2914032"/>
            <a:ext cx="26933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시스템 구성도</a:t>
            </a:r>
            <a:endParaRPr lang="en-US" altLang="ko-KR" sz="32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0" y="21325"/>
            <a:ext cx="12192000" cy="227884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/>
          <p:cNvSpPr txBox="1"/>
          <p:nvPr/>
        </p:nvSpPr>
        <p:spPr>
          <a:xfrm>
            <a:off x="3978483" y="3419330"/>
            <a:ext cx="636714" cy="584775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ctr"/>
            <a:r>
              <a:rPr lang="en-US" altLang="ko-KR" sz="32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05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4789464" y="3420495"/>
            <a:ext cx="41328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시스템 모듈 상세 설계</a:t>
            </a:r>
            <a:endParaRPr lang="en-US" altLang="ko-KR" sz="32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4602812" y="2037726"/>
            <a:ext cx="65132" cy="372693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/>
          </a:p>
        </p:txBody>
      </p:sp>
      <p:sp>
        <p:nvSpPr>
          <p:cNvPr id="46" name="직사각형 45"/>
          <p:cNvSpPr/>
          <p:nvPr/>
        </p:nvSpPr>
        <p:spPr>
          <a:xfrm>
            <a:off x="4602812" y="2519569"/>
            <a:ext cx="65132" cy="372693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/>
          </a:p>
        </p:txBody>
      </p:sp>
      <p:sp>
        <p:nvSpPr>
          <p:cNvPr id="47" name="직사각형 46"/>
          <p:cNvSpPr/>
          <p:nvPr/>
        </p:nvSpPr>
        <p:spPr>
          <a:xfrm>
            <a:off x="4602812" y="3018907"/>
            <a:ext cx="65132" cy="372693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/>
          </a:p>
        </p:txBody>
      </p:sp>
      <p:sp>
        <p:nvSpPr>
          <p:cNvPr id="71" name="직사각형 70"/>
          <p:cNvSpPr/>
          <p:nvPr/>
        </p:nvSpPr>
        <p:spPr>
          <a:xfrm>
            <a:off x="4602812" y="4075547"/>
            <a:ext cx="65132" cy="372693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/>
          </a:p>
        </p:txBody>
      </p:sp>
      <p:sp>
        <p:nvSpPr>
          <p:cNvPr id="72" name="TextBox 71"/>
          <p:cNvSpPr txBox="1"/>
          <p:nvPr/>
        </p:nvSpPr>
        <p:spPr>
          <a:xfrm>
            <a:off x="3969636" y="3922320"/>
            <a:ext cx="636714" cy="584775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ctr"/>
            <a:r>
              <a:rPr lang="en-US" altLang="ko-KR" sz="32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06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4789465" y="3918491"/>
            <a:ext cx="42562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개발 환경 및 개방 방법</a:t>
            </a:r>
            <a:endParaRPr lang="en-US" altLang="ko-KR" sz="32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3969090" y="4433979"/>
            <a:ext cx="636714" cy="584775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ctr"/>
            <a:r>
              <a:rPr lang="en-US" altLang="ko-KR" sz="32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07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4789464" y="4425428"/>
            <a:ext cx="18982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개발 현황</a:t>
            </a:r>
            <a:endParaRPr lang="en-US" altLang="ko-KR" sz="32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3968384" y="4928102"/>
            <a:ext cx="636714" cy="584775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ctr"/>
            <a:r>
              <a:rPr lang="en-US" altLang="ko-KR" sz="32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08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4789464" y="4929267"/>
            <a:ext cx="18982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업무 분담</a:t>
            </a:r>
            <a:endParaRPr lang="en-US" altLang="ko-KR" sz="32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3978483" y="5430776"/>
            <a:ext cx="636714" cy="584775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ctr"/>
            <a:r>
              <a:rPr lang="en-US" altLang="ko-KR" sz="32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09</a:t>
            </a:r>
          </a:p>
        </p:txBody>
      </p:sp>
      <p:sp>
        <p:nvSpPr>
          <p:cNvPr id="79" name="TextBox 78"/>
          <p:cNvSpPr txBox="1"/>
          <p:nvPr/>
        </p:nvSpPr>
        <p:spPr>
          <a:xfrm>
            <a:off x="4789464" y="5431941"/>
            <a:ext cx="361188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종합설계 수행 일정</a:t>
            </a:r>
            <a:endParaRPr lang="en-US" altLang="ko-KR" sz="32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3978483" y="5937239"/>
            <a:ext cx="636714" cy="584775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ctr"/>
            <a:r>
              <a:rPr lang="en-US" altLang="ko-KR" sz="32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10</a:t>
            </a:r>
          </a:p>
        </p:txBody>
      </p:sp>
      <p:sp>
        <p:nvSpPr>
          <p:cNvPr id="81" name="TextBox 80"/>
          <p:cNvSpPr txBox="1"/>
          <p:nvPr/>
        </p:nvSpPr>
        <p:spPr>
          <a:xfrm>
            <a:off x="4789464" y="5938404"/>
            <a:ext cx="41328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필요기술 및 참고 문헌</a:t>
            </a:r>
            <a:endParaRPr lang="en-US" altLang="ko-KR" sz="32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82" name="직사각형 81"/>
          <p:cNvSpPr/>
          <p:nvPr/>
        </p:nvSpPr>
        <p:spPr>
          <a:xfrm>
            <a:off x="4602812" y="4555635"/>
            <a:ext cx="65132" cy="372693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/>
          </a:p>
        </p:txBody>
      </p:sp>
      <p:sp>
        <p:nvSpPr>
          <p:cNvPr id="83" name="직사각형 82"/>
          <p:cNvSpPr/>
          <p:nvPr/>
        </p:nvSpPr>
        <p:spPr>
          <a:xfrm>
            <a:off x="4602812" y="5037478"/>
            <a:ext cx="65132" cy="372693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/>
          </a:p>
        </p:txBody>
      </p:sp>
      <p:sp>
        <p:nvSpPr>
          <p:cNvPr id="84" name="직사각형 83"/>
          <p:cNvSpPr/>
          <p:nvPr/>
        </p:nvSpPr>
        <p:spPr>
          <a:xfrm>
            <a:off x="4602812" y="5536816"/>
            <a:ext cx="65132" cy="372693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/>
          </a:p>
        </p:txBody>
      </p:sp>
      <p:sp>
        <p:nvSpPr>
          <p:cNvPr id="85" name="직사각형 84"/>
          <p:cNvSpPr/>
          <p:nvPr/>
        </p:nvSpPr>
        <p:spPr>
          <a:xfrm>
            <a:off x="4602812" y="3535762"/>
            <a:ext cx="65132" cy="372693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/>
          </a:p>
        </p:txBody>
      </p:sp>
      <p:sp>
        <p:nvSpPr>
          <p:cNvPr id="88" name="직사각형 87"/>
          <p:cNvSpPr/>
          <p:nvPr/>
        </p:nvSpPr>
        <p:spPr>
          <a:xfrm>
            <a:off x="4602812" y="6036154"/>
            <a:ext cx="65132" cy="372693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/>
          </a:p>
        </p:txBody>
      </p:sp>
    </p:spTree>
    <p:extLst>
      <p:ext uri="{BB962C8B-B14F-4D97-AF65-F5344CB8AC3E}">
        <p14:creationId xmlns:p14="http://schemas.microsoft.com/office/powerpoint/2010/main" val="35365975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340768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04192" y="207801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spc="-3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10</a:t>
            </a:r>
            <a:endParaRPr lang="ko-KR" altLang="en-US" sz="5400" spc="-3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47800" y="543452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필요기술 및 참고 문헌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6138079" y="4790226"/>
            <a:ext cx="365516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『</a:t>
            </a:r>
            <a:r>
              <a:rPr lang="en-US" altLang="ko-KR" b="1" dirty="0" err="1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PHP+MySQL</a:t>
            </a:r>
            <a:r>
              <a:rPr lang="en-US" altLang="ko-KR" b="1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</a:t>
            </a:r>
            <a:r>
              <a:rPr lang="ko-KR" altLang="en-US" b="1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웹 개발 마스터 북</a:t>
            </a:r>
            <a:r>
              <a:rPr lang="en-US" altLang="ko-KR" b="1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』 </a:t>
            </a:r>
          </a:p>
          <a:p>
            <a:r>
              <a:rPr lang="ko-KR" altLang="en-US" dirty="0" err="1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나가타요리노부</a:t>
            </a:r>
            <a:r>
              <a:rPr lang="en-US" altLang="ko-KR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, </a:t>
            </a:r>
            <a:r>
              <a:rPr lang="ko-KR" altLang="en-US" dirty="0" err="1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남가람북스</a:t>
            </a:r>
            <a:r>
              <a:rPr lang="en-US" altLang="ko-KR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, 2016</a:t>
            </a:r>
            <a:endParaRPr lang="ko-KR" altLang="en-US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6138079" y="2090964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b="1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『</a:t>
            </a:r>
            <a:r>
              <a:rPr lang="ko-KR" altLang="en-US" b="1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안드로이드 서버 </a:t>
            </a:r>
            <a:r>
              <a:rPr lang="en-US" altLang="ko-KR" b="1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MySQL </a:t>
            </a:r>
            <a:r>
              <a:rPr lang="ko-KR" altLang="en-US" b="1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연동</a:t>
            </a:r>
            <a:r>
              <a:rPr lang="en-US" altLang="ko-KR" b="1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』</a:t>
            </a:r>
            <a:endParaRPr lang="en-US" altLang="ko-KR" dirty="0"/>
          </a:p>
          <a:p>
            <a:r>
              <a:rPr lang="ko-KR" altLang="en-US" dirty="0"/>
              <a:t>http://www.androidhive.info/2012/05/how-to-connect-android-with-php-mysql/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6138079" y="3181035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『</a:t>
            </a:r>
            <a:r>
              <a:rPr lang="ko-KR" altLang="en-US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바코드</a:t>
            </a:r>
            <a:r>
              <a:rPr lang="en-US" altLang="ko-KR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RFID, QR</a:t>
            </a:r>
            <a:r>
              <a:rPr lang="ko-KR" altLang="en-US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코드에 대한 이해와 비교</a:t>
            </a:r>
            <a:r>
              <a:rPr lang="en-US" altLang="ko-KR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』</a:t>
            </a:r>
          </a:p>
          <a:p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저자명 정태민</a:t>
            </a: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  <a:hlinkClick r:id="rId3"/>
              </a:rPr>
              <a:t> </a:t>
            </a:r>
            <a:endParaRPr lang="ko-KR" altLang="en-US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발행처 고려대학교 대학원</a:t>
            </a:r>
            <a:endParaRPr lang="en-US" altLang="ko-KR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r>
              <a:rPr lang="ko-KR" altLang="en-US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발행년도</a:t>
            </a: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en-US" altLang="ko-KR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2011</a:t>
            </a: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년</a:t>
            </a:r>
            <a:endParaRPr lang="en-US" altLang="ko-KR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r>
              <a:rPr lang="en-US" altLang="ko-KR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http://www.riss.kr/link?id=E973851</a:t>
            </a: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</a:p>
        </p:txBody>
      </p:sp>
      <p:sp>
        <p:nvSpPr>
          <p:cNvPr id="19" name="직사각형 18"/>
          <p:cNvSpPr/>
          <p:nvPr/>
        </p:nvSpPr>
        <p:spPr>
          <a:xfrm>
            <a:off x="583182" y="5066851"/>
            <a:ext cx="3948490" cy="3697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Clr>
                <a:srgbClr val="FF412E"/>
              </a:buClr>
              <a:buFont typeface="Arial" panose="020B0604020202020204" pitchFamily="34" charset="0"/>
              <a:buChar char="•"/>
            </a:pPr>
            <a:r>
              <a:rPr lang="en-US" altLang="ko-KR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QR</a:t>
            </a:r>
            <a:r>
              <a:rPr lang="ko-KR" altLang="en-US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코드를 생성하여 인증하는 기술 </a:t>
            </a:r>
            <a:endParaRPr lang="en-US" altLang="ko-KR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83" t="15003" r="15687" b="18166"/>
          <a:stretch/>
        </p:blipFill>
        <p:spPr>
          <a:xfrm>
            <a:off x="1247800" y="2636912"/>
            <a:ext cx="2570094" cy="2354408"/>
          </a:xfrm>
          <a:prstGeom prst="rect">
            <a:avLst/>
          </a:prstGeom>
          <a:ln w="38100">
            <a:noFill/>
            <a:prstDash val="solid"/>
          </a:ln>
        </p:spPr>
      </p:pic>
      <p:sp>
        <p:nvSpPr>
          <p:cNvPr id="12" name="이등변 삼각형 11"/>
          <p:cNvSpPr/>
          <p:nvPr/>
        </p:nvSpPr>
        <p:spPr>
          <a:xfrm rot="5400000">
            <a:off x="515709" y="1633614"/>
            <a:ext cx="360040" cy="329924"/>
          </a:xfrm>
          <a:prstGeom prst="triangle">
            <a:avLst/>
          </a:prstGeom>
          <a:solidFill>
            <a:srgbClr val="80DDC2"/>
          </a:solidFill>
          <a:ln>
            <a:solidFill>
              <a:srgbClr val="80DD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/>
          <p:cNvSpPr txBox="1"/>
          <p:nvPr/>
        </p:nvSpPr>
        <p:spPr>
          <a:xfrm>
            <a:off x="906747" y="1506189"/>
            <a:ext cx="23430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필요기술</a:t>
            </a:r>
          </a:p>
        </p:txBody>
      </p:sp>
      <p:sp>
        <p:nvSpPr>
          <p:cNvPr id="23" name="이등변 삼각형 22"/>
          <p:cNvSpPr/>
          <p:nvPr/>
        </p:nvSpPr>
        <p:spPr>
          <a:xfrm rot="5400000">
            <a:off x="6147014" y="1633614"/>
            <a:ext cx="360040" cy="329924"/>
          </a:xfrm>
          <a:prstGeom prst="triangle">
            <a:avLst/>
          </a:prstGeom>
          <a:solidFill>
            <a:srgbClr val="80DDC2"/>
          </a:solidFill>
          <a:ln>
            <a:solidFill>
              <a:srgbClr val="80DD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6538052" y="1506189"/>
            <a:ext cx="23430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참고 문헌</a:t>
            </a:r>
          </a:p>
        </p:txBody>
      </p:sp>
      <p:sp>
        <p:nvSpPr>
          <p:cNvPr id="21" name="직사각형 20"/>
          <p:cNvSpPr/>
          <p:nvPr/>
        </p:nvSpPr>
        <p:spPr>
          <a:xfrm>
            <a:off x="6138079" y="5635781"/>
            <a:ext cx="437171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『</a:t>
            </a:r>
            <a:r>
              <a:rPr lang="ko-KR" altLang="en-US" b="1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안드로이드 </a:t>
            </a:r>
            <a:r>
              <a:rPr lang="en-US" altLang="ko-KR" b="1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https </a:t>
            </a:r>
            <a:r>
              <a:rPr lang="ko-KR" altLang="en-US" b="1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통신</a:t>
            </a:r>
            <a:r>
              <a:rPr lang="en-US" altLang="ko-KR" b="1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』 </a:t>
            </a:r>
          </a:p>
          <a:p>
            <a:r>
              <a:rPr lang="en-US" altLang="ko-KR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https://developer.android.com/training</a:t>
            </a:r>
            <a:endParaRPr lang="ko-KR" altLang="en-US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0" y="0"/>
            <a:ext cx="1247800" cy="1331640"/>
          </a:xfrm>
          <a:prstGeom prst="rect">
            <a:avLst/>
          </a:prstGeom>
          <a:solidFill>
            <a:schemeClr val="tx2">
              <a:lumMod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74949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340768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04192" y="207801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spc="-3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01</a:t>
            </a:r>
            <a:endParaRPr lang="ko-KR" altLang="en-US" sz="5400" spc="-3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47800" y="543452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종합 설계 개요</a:t>
            </a:r>
          </a:p>
        </p:txBody>
      </p:sp>
      <p:sp>
        <p:nvSpPr>
          <p:cNvPr id="8" name="내용 개체 틀 2"/>
          <p:cNvSpPr>
            <a:spLocks noGrp="1"/>
          </p:cNvSpPr>
          <p:nvPr>
            <p:ph idx="1"/>
          </p:nvPr>
        </p:nvSpPr>
        <p:spPr>
          <a:xfrm>
            <a:off x="500062" y="1428750"/>
            <a:ext cx="11140553" cy="5312618"/>
          </a:xfrm>
        </p:spPr>
        <p:txBody>
          <a:bodyPr anchor="t">
            <a:normAutofit/>
          </a:bodyPr>
          <a:lstStyle/>
          <a:p>
            <a:pPr>
              <a:buClr>
                <a:srgbClr val="80DDC2"/>
              </a:buClr>
              <a:buFont typeface="Wingdings" panose="05000000000000000000" pitchFamily="2" charset="2"/>
              <a:buChar char="ü"/>
            </a:pPr>
            <a:endParaRPr lang="en-US" altLang="ko-KR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>
              <a:buClr>
                <a:srgbClr val="80DDC2"/>
              </a:buClr>
              <a:buFont typeface="Wingdings" panose="05000000000000000000" pitchFamily="2" charset="2"/>
              <a:buChar char="ü"/>
            </a:pPr>
            <a:r>
              <a:rPr lang="ko-KR" altLang="en-US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지난 발표에서의 지적 사항</a:t>
            </a:r>
            <a:endParaRPr lang="en-US" altLang="ko-KR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lvl="1">
              <a:buClr>
                <a:srgbClr val="FF412E"/>
              </a:buClr>
              <a:buFont typeface="Arial" panose="020B0604020202020204" pitchFamily="34" charset="0"/>
              <a:buChar char="•"/>
            </a:pPr>
            <a:r>
              <a:rPr lang="ko-KR" altLang="en-US" sz="2000" dirty="0" err="1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여러명이</a:t>
            </a:r>
            <a:r>
              <a:rPr lang="ko-KR" altLang="en-US" sz="20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접속 가능하도록 할 것</a:t>
            </a:r>
            <a:r>
              <a:rPr lang="en-US" altLang="ko-KR" sz="20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/</a:t>
            </a:r>
            <a:r>
              <a:rPr lang="ko-KR" altLang="en-US" sz="20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다수 사용자가 </a:t>
            </a:r>
            <a:r>
              <a:rPr lang="en-US" altLang="ko-KR" sz="20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coin</a:t>
            </a:r>
            <a:r>
              <a:rPr lang="ko-KR" altLang="en-US" sz="20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적립</a:t>
            </a:r>
            <a:r>
              <a:rPr lang="en-US" altLang="ko-KR" sz="20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, </a:t>
            </a:r>
            <a:r>
              <a:rPr lang="ko-KR" altLang="en-US" sz="20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사용할 수 있는 환경으로 개발 할 것</a:t>
            </a:r>
            <a:r>
              <a:rPr lang="en-US" altLang="ko-KR" sz="20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/meet user </a:t>
            </a:r>
            <a:r>
              <a:rPr lang="ko-KR" altLang="en-US" sz="20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동시 사용</a:t>
            </a:r>
            <a:endParaRPr lang="en-US" altLang="ko-KR" sz="20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lvl="1">
              <a:buClr>
                <a:srgbClr val="FF412E"/>
              </a:buClr>
              <a:buFont typeface="Arial" panose="020B0604020202020204" pitchFamily="34" charset="0"/>
              <a:buChar char="•"/>
            </a:pPr>
            <a:endParaRPr lang="en-US" altLang="ko-KR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>
              <a:buClr>
                <a:srgbClr val="80DDC2"/>
              </a:buClr>
              <a:buFont typeface="Wingdings" panose="05000000000000000000" pitchFamily="2" charset="2"/>
              <a:buChar char="ü"/>
            </a:pPr>
            <a:r>
              <a:rPr lang="ko-KR" altLang="en-US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지적 사항에 대한 답변</a:t>
            </a:r>
            <a:endParaRPr lang="en-US" altLang="ko-KR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lvl="1">
              <a:buClr>
                <a:srgbClr val="FF412E"/>
              </a:buClr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웹서버에서 쓰레드를 생성하고 데이터베이스에 접근하여 기능작동 후 쓰레드를 반납</a:t>
            </a:r>
            <a:endParaRPr lang="en-US" altLang="ko-KR" sz="20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lvl="1">
              <a:buClr>
                <a:srgbClr val="FF412E"/>
              </a:buClr>
              <a:buFont typeface="Arial" panose="020B0604020202020204" pitchFamily="34" charset="0"/>
              <a:buChar char="•"/>
            </a:pPr>
            <a:r>
              <a:rPr lang="en-US" altLang="ko-KR" sz="2000" dirty="0" err="1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Prefork</a:t>
            </a:r>
            <a:r>
              <a:rPr lang="en-US" altLang="ko-KR" sz="20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- </a:t>
            </a:r>
            <a:r>
              <a:rPr lang="ko-KR" altLang="en-US" sz="20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하나의 자식 프로세스가 하나의 쓰레드를 갖는 구조</a:t>
            </a:r>
          </a:p>
          <a:p>
            <a:pPr lvl="1">
              <a:buClr>
                <a:srgbClr val="FF412E"/>
              </a:buClr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Worker - </a:t>
            </a:r>
            <a:r>
              <a:rPr lang="ko-KR" altLang="en-US" sz="20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자식 프로세스들이 여러 개의 쓰레드를 갖는 구조</a:t>
            </a:r>
            <a:r>
              <a:rPr lang="en-US" altLang="ko-KR" sz="20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, </a:t>
            </a:r>
            <a:r>
              <a:rPr lang="en-US" altLang="ko-KR" sz="2000" dirty="0" err="1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Prefork</a:t>
            </a:r>
            <a:r>
              <a:rPr lang="en-US" altLang="ko-KR" sz="20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</a:t>
            </a:r>
            <a:r>
              <a:rPr lang="ko-KR" altLang="en-US" sz="20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보다 적은 메모리를                                                    사용하기에 더 많은 접근자수를 늘릴 수 있도록 </a:t>
            </a:r>
            <a:r>
              <a:rPr lang="en-US" altLang="ko-KR" sz="20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Worker </a:t>
            </a:r>
            <a:r>
              <a:rPr lang="ko-KR" altLang="en-US" sz="20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방식을 사용</a:t>
            </a:r>
            <a:endParaRPr lang="en-US" altLang="ko-KR" sz="20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marL="457200" lvl="1" indent="0">
              <a:buClr>
                <a:srgbClr val="FF412E"/>
              </a:buClr>
              <a:buNone/>
            </a:pPr>
            <a:endParaRPr lang="en-US" altLang="ko-KR" sz="24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0"/>
            <a:ext cx="1247800" cy="1331640"/>
          </a:xfrm>
          <a:prstGeom prst="rect">
            <a:avLst/>
          </a:prstGeom>
          <a:solidFill>
            <a:schemeClr val="tx2">
              <a:lumMod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71877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340768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04192" y="207801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spc="-3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01</a:t>
            </a:r>
            <a:endParaRPr lang="ko-KR" altLang="en-US" sz="5400" spc="-3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47800" y="543452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종합 설계 개요</a:t>
            </a:r>
          </a:p>
        </p:txBody>
      </p:sp>
      <p:sp>
        <p:nvSpPr>
          <p:cNvPr id="8" name="내용 개체 틀 2"/>
          <p:cNvSpPr>
            <a:spLocks noGrp="1"/>
          </p:cNvSpPr>
          <p:nvPr>
            <p:ph idx="1"/>
          </p:nvPr>
        </p:nvSpPr>
        <p:spPr>
          <a:xfrm>
            <a:off x="500062" y="1428750"/>
            <a:ext cx="11140553" cy="5312618"/>
          </a:xfrm>
        </p:spPr>
        <p:txBody>
          <a:bodyPr anchor="t">
            <a:normAutofit/>
          </a:bodyPr>
          <a:lstStyle/>
          <a:p>
            <a:pPr>
              <a:buClr>
                <a:srgbClr val="80DDC2"/>
              </a:buClr>
              <a:buFont typeface="Wingdings" panose="05000000000000000000" pitchFamily="2" charset="2"/>
              <a:buChar char="ü"/>
            </a:pPr>
            <a:endParaRPr lang="en-US" altLang="ko-KR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>
              <a:buClr>
                <a:srgbClr val="80DDC2"/>
              </a:buClr>
              <a:buFont typeface="Wingdings" panose="05000000000000000000" pitchFamily="2" charset="2"/>
              <a:buChar char="ü"/>
            </a:pPr>
            <a:r>
              <a:rPr lang="ko-KR" altLang="en-US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연구 개발 배경</a:t>
            </a:r>
            <a:endParaRPr lang="en-US" altLang="ko-KR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lvl="1">
              <a:buClr>
                <a:srgbClr val="FF412E"/>
              </a:buClr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현대사회에서의 동전의 가치 하락</a:t>
            </a:r>
            <a:r>
              <a:rPr lang="en-US" altLang="ko-KR" sz="24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.</a:t>
            </a:r>
          </a:p>
          <a:p>
            <a:pPr lvl="1">
              <a:buClr>
                <a:srgbClr val="FF412E"/>
              </a:buClr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현금거래 후 남게 되는 동전에 대한 분실 증가</a:t>
            </a:r>
            <a:r>
              <a:rPr lang="en-US" altLang="ko-KR" sz="24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.</a:t>
            </a:r>
          </a:p>
          <a:p>
            <a:pPr lvl="1">
              <a:buClr>
                <a:srgbClr val="FF412E"/>
              </a:buClr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동전을 활용할 수 있는 방안을 모색하게 됨</a:t>
            </a:r>
            <a:r>
              <a:rPr lang="en-US" altLang="ko-KR" sz="24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.</a:t>
            </a:r>
          </a:p>
          <a:p>
            <a:pPr marL="457200" lvl="1" indent="0">
              <a:buNone/>
            </a:pPr>
            <a:endParaRPr lang="en-US" altLang="ko-KR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>
              <a:buClr>
                <a:srgbClr val="80DDC2"/>
              </a:buClr>
              <a:buFont typeface="Wingdings" panose="05000000000000000000" pitchFamily="2" charset="2"/>
              <a:buChar char="ü"/>
            </a:pPr>
            <a:r>
              <a:rPr lang="ko-KR" altLang="en-US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연구 개발 목표</a:t>
            </a:r>
            <a:endParaRPr lang="en-US" altLang="ko-KR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lvl="1">
              <a:buClr>
                <a:srgbClr val="FF412E"/>
              </a:buClr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우리 개발의 목표는 잔돈을 소지하는 불필요한 행동을 어플을 사용하여 처리해주며 쉽게 잃어버리거나 방치되는 동전을 유용하게 쓸 수 있도록 해준다</a:t>
            </a:r>
            <a:r>
              <a:rPr lang="en-US" altLang="ko-KR" sz="24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.</a:t>
            </a:r>
          </a:p>
          <a:p>
            <a:pPr lvl="1"/>
            <a:endParaRPr lang="en-US" altLang="ko-KR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0"/>
            <a:ext cx="1247800" cy="1331640"/>
          </a:xfrm>
          <a:prstGeom prst="rect">
            <a:avLst/>
          </a:prstGeom>
          <a:solidFill>
            <a:schemeClr val="tx2">
              <a:lumMod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25170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340768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04192" y="207801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spc="-3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01</a:t>
            </a:r>
            <a:endParaRPr lang="ko-KR" altLang="en-US" sz="5400" spc="-3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47800" y="543452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종합 설계 개요</a:t>
            </a:r>
          </a:p>
        </p:txBody>
      </p:sp>
      <p:sp>
        <p:nvSpPr>
          <p:cNvPr id="8" name="내용 개체 틀 2"/>
          <p:cNvSpPr>
            <a:spLocks noGrp="1"/>
          </p:cNvSpPr>
          <p:nvPr>
            <p:ph idx="1"/>
          </p:nvPr>
        </p:nvSpPr>
        <p:spPr>
          <a:xfrm>
            <a:off x="500062" y="1428750"/>
            <a:ext cx="11140553" cy="5312618"/>
          </a:xfrm>
        </p:spPr>
        <p:txBody>
          <a:bodyPr anchor="t">
            <a:normAutofit/>
          </a:bodyPr>
          <a:lstStyle/>
          <a:p>
            <a:pPr>
              <a:buClr>
                <a:srgbClr val="80DDC2"/>
              </a:buClr>
              <a:buFont typeface="Wingdings" panose="05000000000000000000" pitchFamily="2" charset="2"/>
              <a:buChar char="ü"/>
            </a:pPr>
            <a:endParaRPr lang="en-US" altLang="ko-KR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>
              <a:buClr>
                <a:srgbClr val="80DDC2"/>
              </a:buClr>
              <a:buFont typeface="Wingdings" panose="05000000000000000000" pitchFamily="2" charset="2"/>
              <a:buChar char="ü"/>
            </a:pPr>
            <a:r>
              <a:rPr lang="ko-KR" altLang="en-US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연구 개발 효과</a:t>
            </a:r>
            <a:endParaRPr lang="en-US" altLang="ko-KR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lvl="1">
              <a:buClr>
                <a:srgbClr val="FF412E"/>
              </a:buClr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어플을 사용함으로써 동전을 소지하는 귀찮음을 줄임</a:t>
            </a:r>
            <a:r>
              <a:rPr lang="en-US" altLang="ko-KR" sz="24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.</a:t>
            </a:r>
          </a:p>
          <a:p>
            <a:pPr lvl="1">
              <a:buClr>
                <a:srgbClr val="FF412E"/>
              </a:buClr>
              <a:buFont typeface="Arial" panose="020B0604020202020204" pitchFamily="34" charset="0"/>
              <a:buChar char="•"/>
            </a:pPr>
            <a:endParaRPr lang="en-US" altLang="ko-KR" sz="24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lvl="1">
              <a:buClr>
                <a:srgbClr val="FF412E"/>
              </a:buClr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쉽게 잃어 버리거나 흘리는 동전의 낭비를 줄임</a:t>
            </a:r>
            <a:r>
              <a:rPr lang="en-US" altLang="ko-KR" sz="24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.</a:t>
            </a:r>
          </a:p>
          <a:p>
            <a:pPr lvl="1">
              <a:buClr>
                <a:srgbClr val="FF412E"/>
              </a:buClr>
              <a:buFont typeface="Arial" panose="020B0604020202020204" pitchFamily="34" charset="0"/>
              <a:buChar char="•"/>
            </a:pPr>
            <a:endParaRPr lang="en-US" altLang="ko-KR" sz="24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lvl="1">
              <a:buClr>
                <a:srgbClr val="FF412E"/>
              </a:buClr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판매자는 미리 거스름돈을 준비해야 하는 걱정을 줄임</a:t>
            </a:r>
            <a:r>
              <a:rPr lang="en-US" altLang="ko-KR" sz="24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.</a:t>
            </a:r>
          </a:p>
          <a:p>
            <a:pPr lvl="1">
              <a:buClr>
                <a:srgbClr val="FF412E"/>
              </a:buClr>
              <a:buFont typeface="Arial" panose="020B0604020202020204" pitchFamily="34" charset="0"/>
              <a:buChar char="•"/>
            </a:pPr>
            <a:endParaRPr lang="en-US" altLang="ko-KR" sz="24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lvl="1">
              <a:buClr>
                <a:srgbClr val="FF412E"/>
              </a:buClr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판매자는 소비자의 동전을 저축하여 현금을 확보하고 다른 경제적 활동 비용으로 쓸 수 있다</a:t>
            </a:r>
            <a:r>
              <a:rPr lang="en-US" altLang="ko-KR" sz="24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. </a:t>
            </a:r>
            <a:r>
              <a:rPr lang="ko-KR" altLang="en-US" sz="24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이로 인해 현금의 유동성이 증가</a:t>
            </a:r>
            <a:r>
              <a:rPr lang="en-US" altLang="ko-KR" sz="24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.</a:t>
            </a:r>
          </a:p>
          <a:p>
            <a:pPr marL="457200" lvl="1" indent="0">
              <a:buNone/>
            </a:pPr>
            <a:endParaRPr lang="en-US" altLang="ko-KR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marL="0" indent="0">
              <a:buClr>
                <a:srgbClr val="80DDC2"/>
              </a:buClr>
              <a:buNone/>
            </a:pPr>
            <a:endParaRPr lang="en-US" altLang="ko-KR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0"/>
            <a:ext cx="1247800" cy="1331640"/>
          </a:xfrm>
          <a:prstGeom prst="rect">
            <a:avLst/>
          </a:prstGeom>
          <a:solidFill>
            <a:schemeClr val="tx2">
              <a:lumMod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85568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340768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04192" y="207801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spc="-3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02</a:t>
            </a:r>
            <a:endParaRPr lang="ko-KR" altLang="en-US" sz="5400" spc="-3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47800" y="543452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관련 연구 및 사례</a:t>
            </a:r>
          </a:p>
        </p:txBody>
      </p:sp>
      <p:sp>
        <p:nvSpPr>
          <p:cNvPr id="17" name="직사각형 16"/>
          <p:cNvSpPr/>
          <p:nvPr/>
        </p:nvSpPr>
        <p:spPr>
          <a:xfrm>
            <a:off x="0" y="0"/>
            <a:ext cx="1247800" cy="1331640"/>
          </a:xfrm>
          <a:prstGeom prst="rect">
            <a:avLst/>
          </a:prstGeom>
          <a:solidFill>
            <a:schemeClr val="tx2">
              <a:lumMod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내용 개체 틀 5"/>
          <p:cNvPicPr>
            <a:picLocks noGrp="1"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gray">
          <a:xfrm>
            <a:off x="9175228" y="1676419"/>
            <a:ext cx="2465388" cy="3649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텍스트 개체 틀 2"/>
          <p:cNvSpPr>
            <a:spLocks noGrp="1"/>
          </p:cNvSpPr>
          <p:nvPr/>
        </p:nvSpPr>
        <p:spPr bwMode="gray">
          <a:xfrm>
            <a:off x="612748" y="1680141"/>
            <a:ext cx="5627268" cy="4691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itchFamily="2" charset="2"/>
              <a:buNone/>
              <a:defRPr sz="14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None/>
              <a:defRPr sz="1200">
                <a:solidFill>
                  <a:schemeClr val="tx1"/>
                </a:solidFill>
                <a:latin typeface="Arial" charset="0"/>
              </a:defRPr>
            </a:lvl2pPr>
            <a:lvl3pPr marL="914400" indent="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None/>
              <a:defRPr sz="1000">
                <a:solidFill>
                  <a:schemeClr val="tx1"/>
                </a:solidFill>
                <a:latin typeface="Arial" charset="0"/>
              </a:defRPr>
            </a:lvl3pPr>
            <a:lvl4pPr marL="1371600" indent="0" algn="l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900">
                <a:solidFill>
                  <a:schemeClr val="tx1"/>
                </a:solidFill>
                <a:latin typeface="Arial" charset="0"/>
              </a:defRPr>
            </a:lvl4pPr>
            <a:lvl5pPr marL="1828800" indent="0" algn="l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900">
                <a:solidFill>
                  <a:schemeClr val="tx1"/>
                </a:solidFill>
                <a:latin typeface="Arial" charset="0"/>
              </a:defRPr>
            </a:lvl5pPr>
            <a:lvl6pPr marL="2286000" indent="0" algn="l" rtl="0" fontAlgn="base">
              <a:spcBef>
                <a:spcPct val="20000"/>
              </a:spcBef>
              <a:spcAft>
                <a:spcPct val="0"/>
              </a:spcAft>
              <a:buNone/>
              <a:defRPr sz="900">
                <a:solidFill>
                  <a:schemeClr val="tx1"/>
                </a:solidFill>
                <a:latin typeface="Arial" charset="0"/>
              </a:defRPr>
            </a:lvl6pPr>
            <a:lvl7pPr marL="2743200" indent="0" algn="l" rtl="0" fontAlgn="base">
              <a:spcBef>
                <a:spcPct val="20000"/>
              </a:spcBef>
              <a:spcAft>
                <a:spcPct val="0"/>
              </a:spcAft>
              <a:buNone/>
              <a:defRPr sz="900">
                <a:solidFill>
                  <a:schemeClr val="tx1"/>
                </a:solidFill>
                <a:latin typeface="Arial" charset="0"/>
              </a:defRPr>
            </a:lvl7pPr>
            <a:lvl8pPr marL="3200400" indent="0" algn="l" rtl="0" fontAlgn="base">
              <a:spcBef>
                <a:spcPct val="20000"/>
              </a:spcBef>
              <a:spcAft>
                <a:spcPct val="0"/>
              </a:spcAft>
              <a:buNone/>
              <a:defRPr sz="900">
                <a:solidFill>
                  <a:schemeClr val="tx1"/>
                </a:solidFill>
                <a:latin typeface="Arial" charset="0"/>
              </a:defRPr>
            </a:lvl8pPr>
            <a:lvl9pPr marL="3657600" indent="0" algn="l" rtl="0" fontAlgn="base">
              <a:spcBef>
                <a:spcPct val="20000"/>
              </a:spcBef>
              <a:spcAft>
                <a:spcPct val="0"/>
              </a:spcAft>
              <a:buNone/>
              <a:defRPr sz="9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285750" indent="-285750" eaLnBrk="1" latinLnBrk="1" hangingPunct="1">
              <a:spcBef>
                <a:spcPct val="0"/>
              </a:spcBef>
              <a:buClr>
                <a:srgbClr val="80DDC2"/>
              </a:buClr>
              <a:buFont typeface="Wingdings" panose="05000000000000000000" pitchFamily="2" charset="2"/>
              <a:buChar char="ü"/>
            </a:pPr>
            <a:r>
              <a:rPr lang="en-US" altLang="ko-KR" sz="1800" dirty="0">
                <a:solidFill>
                  <a:srgbClr val="0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</a:t>
            </a:r>
            <a:r>
              <a:rPr lang="en-US" altLang="ko-KR" sz="2400" dirty="0">
                <a:solidFill>
                  <a:srgbClr val="0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Syrup</a:t>
            </a:r>
            <a:endParaRPr lang="en-US" altLang="ko-KR" sz="1800" dirty="0">
              <a:solidFill>
                <a:srgbClr val="000000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eaLnBrk="1" latinLnBrk="1" hangingPunct="1">
              <a:spcBef>
                <a:spcPct val="0"/>
              </a:spcBef>
              <a:buClrTx/>
            </a:pPr>
            <a:endParaRPr lang="en-US" altLang="ko-KR" b="0" dirty="0">
              <a:solidFill>
                <a:srgbClr val="000000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marL="285750" indent="-285750" eaLnBrk="1" latinLnBrk="1" hangingPunct="1">
              <a:spcBef>
                <a:spcPct val="0"/>
              </a:spcBef>
              <a:buClr>
                <a:srgbClr val="FF412E"/>
              </a:buClr>
              <a:buFont typeface="Arial" panose="020B0604020202020204" pitchFamily="34" charset="0"/>
              <a:buChar char="•"/>
            </a:pPr>
            <a:r>
              <a:rPr lang="en-US" altLang="ko-KR" sz="1800" dirty="0">
                <a:solidFill>
                  <a:srgbClr val="0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‘SK Planet’</a:t>
            </a:r>
            <a:r>
              <a:rPr lang="ko-KR" altLang="en-US" sz="1800" dirty="0">
                <a:solidFill>
                  <a:srgbClr val="0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에서 제공하는 어플</a:t>
            </a:r>
            <a:endParaRPr lang="en-US" altLang="ko-KR" sz="1800" dirty="0">
              <a:solidFill>
                <a:srgbClr val="000000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marL="285750" indent="-285750" eaLnBrk="1" latinLnBrk="1" hangingPunct="1">
              <a:spcBef>
                <a:spcPct val="0"/>
              </a:spcBef>
              <a:buClr>
                <a:srgbClr val="FF412E"/>
              </a:buClr>
              <a:buFont typeface="Arial" panose="020B0604020202020204" pitchFamily="34" charset="0"/>
              <a:buChar char="•"/>
            </a:pPr>
            <a:r>
              <a:rPr lang="ko-KR" altLang="en-US" sz="1800" dirty="0">
                <a:solidFill>
                  <a:srgbClr val="0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적립한 포인트 확인 및 사용</a:t>
            </a:r>
            <a:endParaRPr lang="en-US" altLang="ko-KR" sz="1800" dirty="0">
              <a:solidFill>
                <a:srgbClr val="000000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marL="285750" indent="-285750" eaLnBrk="1" latinLnBrk="1" hangingPunct="1">
              <a:spcBef>
                <a:spcPct val="0"/>
              </a:spcBef>
              <a:buClr>
                <a:srgbClr val="FF412E"/>
              </a:buClr>
              <a:buFont typeface="Arial" panose="020B0604020202020204" pitchFamily="34" charset="0"/>
              <a:buChar char="•"/>
            </a:pPr>
            <a:r>
              <a:rPr lang="ko-KR" altLang="en-US" sz="1800" dirty="0">
                <a:solidFill>
                  <a:srgbClr val="0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본인의 멤버십 회사의</a:t>
            </a:r>
            <a:r>
              <a:rPr lang="en-US" altLang="ko-KR" sz="1800" dirty="0">
                <a:solidFill>
                  <a:srgbClr val="0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</a:t>
            </a:r>
            <a:r>
              <a:rPr lang="ko-KR" altLang="en-US" sz="1800" dirty="0">
                <a:solidFill>
                  <a:srgbClr val="0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각종 이벤트 확인</a:t>
            </a:r>
            <a:endParaRPr lang="en-US" altLang="ko-KR" sz="1800" b="0" dirty="0">
              <a:solidFill>
                <a:srgbClr val="000000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marL="285750" indent="-285750" eaLnBrk="1" latinLnBrk="1" hangingPunct="1">
              <a:spcBef>
                <a:spcPct val="0"/>
              </a:spcBef>
              <a:buClrTx/>
              <a:buFont typeface="Arial" panose="020B0604020202020204" pitchFamily="34" charset="0"/>
              <a:buChar char="•"/>
            </a:pPr>
            <a:endParaRPr lang="en-US" altLang="ko-KR" sz="1800" b="0" dirty="0">
              <a:solidFill>
                <a:srgbClr val="000000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marL="285750" indent="-285750" eaLnBrk="1" latinLnBrk="1" hangingPunct="1">
              <a:spcBef>
                <a:spcPct val="0"/>
              </a:spcBef>
              <a:buClrTx/>
              <a:buFont typeface="Arial" panose="020B0604020202020204" pitchFamily="34" charset="0"/>
              <a:buChar char="•"/>
            </a:pPr>
            <a:r>
              <a:rPr lang="ko-KR" altLang="en-US" sz="1800" dirty="0">
                <a:solidFill>
                  <a:srgbClr val="FF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우리 어플과 차이점</a:t>
            </a:r>
            <a:endParaRPr lang="en-US" altLang="ko-KR" sz="1800" dirty="0">
              <a:solidFill>
                <a:srgbClr val="FF0000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eaLnBrk="1" latinLnBrk="1" hangingPunct="1">
              <a:spcBef>
                <a:spcPct val="0"/>
              </a:spcBef>
              <a:buClrTx/>
            </a:pPr>
            <a:r>
              <a:rPr lang="en-US" altLang="ko-KR" sz="1800" dirty="0">
                <a:solidFill>
                  <a:srgbClr val="FF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 ‘Syrup’</a:t>
            </a:r>
            <a:r>
              <a:rPr lang="ko-KR" altLang="en-US" sz="1800" dirty="0">
                <a:solidFill>
                  <a:srgbClr val="FF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은 포인트를 보여주고</a:t>
            </a:r>
            <a:r>
              <a:rPr lang="en-US" altLang="ko-KR" sz="1800" dirty="0">
                <a:solidFill>
                  <a:srgbClr val="FF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</a:t>
            </a:r>
            <a:r>
              <a:rPr lang="ko-KR" altLang="en-US" sz="1800" dirty="0">
                <a:solidFill>
                  <a:srgbClr val="FF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쓰지만 우리는 현금 </a:t>
            </a:r>
            <a:endParaRPr lang="en-US" altLang="ko-KR" sz="1800" dirty="0">
              <a:solidFill>
                <a:srgbClr val="FF0000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eaLnBrk="1" latinLnBrk="1" hangingPunct="1">
              <a:spcBef>
                <a:spcPct val="0"/>
              </a:spcBef>
              <a:buClrTx/>
            </a:pPr>
            <a:r>
              <a:rPr lang="en-US" altLang="ko-KR" sz="1800" dirty="0">
                <a:solidFill>
                  <a:srgbClr val="FF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 </a:t>
            </a:r>
            <a:r>
              <a:rPr lang="ko-KR" altLang="en-US" sz="1800" dirty="0">
                <a:solidFill>
                  <a:srgbClr val="FF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자체를 적립하고  쓸 수 있다는 점</a:t>
            </a:r>
            <a:endParaRPr lang="en-US" altLang="ko-KR" sz="1800" dirty="0">
              <a:solidFill>
                <a:srgbClr val="FF0000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endParaRPr lang="en-US" altLang="ko-KR" dirty="0">
              <a:solidFill>
                <a:srgbClr val="FF0000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pic>
        <p:nvPicPr>
          <p:cNvPr id="11" name="내용 개체 틀 3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gray">
          <a:xfrm>
            <a:off x="6240016" y="1676419"/>
            <a:ext cx="2784648" cy="4519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TextBox 7"/>
          <p:cNvSpPr txBox="1"/>
          <p:nvPr/>
        </p:nvSpPr>
        <p:spPr>
          <a:xfrm>
            <a:off x="612748" y="5686492"/>
            <a:ext cx="11027868" cy="707886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2000" dirty="0">
                <a:solidFill>
                  <a:srgbClr val="0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# </a:t>
            </a:r>
            <a:r>
              <a:rPr lang="ko-KR" altLang="en-US" sz="2000" dirty="0">
                <a:solidFill>
                  <a:srgbClr val="0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이와 유사한 기능만 가지고 이름이 다른 어플들이 대다수임</a:t>
            </a:r>
            <a:r>
              <a:rPr lang="en-US" altLang="ko-KR" sz="2000" dirty="0">
                <a:solidFill>
                  <a:srgbClr val="0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. </a:t>
            </a:r>
            <a:r>
              <a:rPr lang="ko-KR" altLang="en-US" sz="2000" dirty="0">
                <a:solidFill>
                  <a:srgbClr val="0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예</a:t>
            </a:r>
            <a:r>
              <a:rPr lang="en-US" altLang="ko-KR" sz="2000" dirty="0">
                <a:solidFill>
                  <a:srgbClr val="0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) Clip, </a:t>
            </a:r>
            <a:r>
              <a:rPr lang="ko-KR" altLang="en-US" sz="2000" dirty="0">
                <a:solidFill>
                  <a:srgbClr val="0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각 통신사별 멤버십 어플</a:t>
            </a:r>
            <a:r>
              <a:rPr lang="en-US" altLang="ko-KR" sz="2000" dirty="0">
                <a:solidFill>
                  <a:srgbClr val="0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, …</a:t>
            </a:r>
          </a:p>
          <a:p>
            <a:pPr>
              <a:defRPr/>
            </a:pPr>
            <a:r>
              <a:rPr lang="ko-KR" altLang="en-US" sz="2000" dirty="0">
                <a:solidFill>
                  <a:srgbClr val="0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즉</a:t>
            </a:r>
            <a:r>
              <a:rPr lang="en-US" altLang="ko-KR" sz="2000" dirty="0">
                <a:solidFill>
                  <a:srgbClr val="0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, </a:t>
            </a:r>
            <a:r>
              <a:rPr lang="ko-KR" altLang="en-US" sz="2000" dirty="0">
                <a:solidFill>
                  <a:srgbClr val="0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우리가 개발할 동전을 활용하는 어플은 존재하지 않음</a:t>
            </a:r>
            <a:r>
              <a:rPr lang="en-US" altLang="ko-KR" sz="2000" dirty="0">
                <a:solidFill>
                  <a:srgbClr val="0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.</a:t>
            </a:r>
            <a:endParaRPr lang="ko-KR" altLang="en-US" sz="2000" dirty="0">
              <a:solidFill>
                <a:srgbClr val="000000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291681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340768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04192" y="207801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spc="-3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02</a:t>
            </a:r>
            <a:endParaRPr lang="ko-KR" altLang="en-US" sz="5400" spc="-3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47800" y="543452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관련 연구 및 사례</a:t>
            </a:r>
          </a:p>
        </p:txBody>
      </p:sp>
      <p:sp>
        <p:nvSpPr>
          <p:cNvPr id="13" name="텍스트 개체 틀 2"/>
          <p:cNvSpPr>
            <a:spLocks noGrp="1"/>
          </p:cNvSpPr>
          <p:nvPr/>
        </p:nvSpPr>
        <p:spPr bwMode="gray">
          <a:xfrm>
            <a:off x="571472" y="1674583"/>
            <a:ext cx="5349673" cy="35608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itchFamily="2" charset="2"/>
              <a:buNone/>
              <a:defRPr sz="14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None/>
              <a:defRPr sz="1200">
                <a:solidFill>
                  <a:schemeClr val="tx1"/>
                </a:solidFill>
                <a:latin typeface="Arial" charset="0"/>
              </a:defRPr>
            </a:lvl2pPr>
            <a:lvl3pPr marL="914400" indent="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None/>
              <a:defRPr sz="1000">
                <a:solidFill>
                  <a:schemeClr val="tx1"/>
                </a:solidFill>
                <a:latin typeface="Arial" charset="0"/>
              </a:defRPr>
            </a:lvl3pPr>
            <a:lvl4pPr marL="1371600" indent="0" algn="l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900">
                <a:solidFill>
                  <a:schemeClr val="tx1"/>
                </a:solidFill>
                <a:latin typeface="Arial" charset="0"/>
              </a:defRPr>
            </a:lvl4pPr>
            <a:lvl5pPr marL="1828800" indent="0" algn="l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900">
                <a:solidFill>
                  <a:schemeClr val="tx1"/>
                </a:solidFill>
                <a:latin typeface="Arial" charset="0"/>
              </a:defRPr>
            </a:lvl5pPr>
            <a:lvl6pPr marL="2286000" indent="0" algn="l" rtl="0" fontAlgn="base">
              <a:spcBef>
                <a:spcPct val="20000"/>
              </a:spcBef>
              <a:spcAft>
                <a:spcPct val="0"/>
              </a:spcAft>
              <a:buNone/>
              <a:defRPr sz="900">
                <a:solidFill>
                  <a:schemeClr val="tx1"/>
                </a:solidFill>
                <a:latin typeface="Arial" charset="0"/>
              </a:defRPr>
            </a:lvl6pPr>
            <a:lvl7pPr marL="2743200" indent="0" algn="l" rtl="0" fontAlgn="base">
              <a:spcBef>
                <a:spcPct val="20000"/>
              </a:spcBef>
              <a:spcAft>
                <a:spcPct val="0"/>
              </a:spcAft>
              <a:buNone/>
              <a:defRPr sz="900">
                <a:solidFill>
                  <a:schemeClr val="tx1"/>
                </a:solidFill>
                <a:latin typeface="Arial" charset="0"/>
              </a:defRPr>
            </a:lvl7pPr>
            <a:lvl8pPr marL="3200400" indent="0" algn="l" rtl="0" fontAlgn="base">
              <a:spcBef>
                <a:spcPct val="20000"/>
              </a:spcBef>
              <a:spcAft>
                <a:spcPct val="0"/>
              </a:spcAft>
              <a:buNone/>
              <a:defRPr sz="900">
                <a:solidFill>
                  <a:schemeClr val="tx1"/>
                </a:solidFill>
                <a:latin typeface="Arial" charset="0"/>
              </a:defRPr>
            </a:lvl8pPr>
            <a:lvl9pPr marL="3657600" indent="0" algn="l" rtl="0" fontAlgn="base">
              <a:spcBef>
                <a:spcPct val="20000"/>
              </a:spcBef>
              <a:spcAft>
                <a:spcPct val="0"/>
              </a:spcAft>
              <a:buNone/>
              <a:defRPr sz="9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342900" indent="-342900">
              <a:buClr>
                <a:srgbClr val="80DDC2"/>
              </a:buClr>
              <a:buFont typeface="Wingdings" panose="05000000000000000000" pitchFamily="2" charset="2"/>
              <a:buChar char="ü"/>
            </a:pPr>
            <a:r>
              <a:rPr lang="ko-KR" altLang="en-US" sz="2400" dirty="0">
                <a:solidFill>
                  <a:schemeClr val="tx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동전 없는 사회</a:t>
            </a:r>
            <a:r>
              <a:rPr lang="en-US" altLang="ko-KR" sz="2400" dirty="0">
                <a:solidFill>
                  <a:schemeClr val="tx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(coinless society)’</a:t>
            </a:r>
          </a:p>
          <a:p>
            <a:pPr marL="285750" indent="-285750">
              <a:buClr>
                <a:srgbClr val="FF412E"/>
              </a:buClr>
              <a:buFont typeface="Arial" panose="020B0604020202020204" pitchFamily="34" charset="0"/>
              <a:buChar char="•"/>
            </a:pPr>
            <a:r>
              <a:rPr lang="ko-KR" altLang="en-US" sz="1800" dirty="0">
                <a:solidFill>
                  <a:schemeClr val="tx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국내</a:t>
            </a:r>
            <a:endParaRPr lang="en-US" altLang="ko-KR" sz="1800" dirty="0">
              <a:solidFill>
                <a:schemeClr val="tx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r>
              <a:rPr lang="en-US" altLang="ko-KR" sz="1800" dirty="0">
                <a:solidFill>
                  <a:schemeClr val="tx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 - </a:t>
            </a:r>
            <a:r>
              <a:rPr lang="ko-KR" altLang="en-US" sz="1800" dirty="0">
                <a:solidFill>
                  <a:schemeClr val="tx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한국은행에서 편의점 잔돈을 교통카드에 충전</a:t>
            </a:r>
            <a:endParaRPr lang="en-US" altLang="ko-KR" sz="1800" dirty="0">
              <a:solidFill>
                <a:schemeClr val="tx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r>
              <a:rPr lang="en-US" altLang="ko-KR" sz="1800" dirty="0">
                <a:solidFill>
                  <a:schemeClr val="tx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   </a:t>
            </a:r>
            <a:r>
              <a:rPr lang="ko-KR" altLang="en-US" sz="1800" dirty="0">
                <a:solidFill>
                  <a:schemeClr val="tx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해주는 서비스가 시작</a:t>
            </a:r>
            <a:endParaRPr lang="en-US" altLang="ko-KR" sz="1800" dirty="0">
              <a:solidFill>
                <a:schemeClr val="tx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800" dirty="0">
              <a:solidFill>
                <a:schemeClr val="tx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marL="285750" indent="-285750">
              <a:buClr>
                <a:srgbClr val="FF412E"/>
              </a:buClr>
              <a:buFont typeface="Arial" panose="020B0604020202020204" pitchFamily="34" charset="0"/>
              <a:buChar char="•"/>
            </a:pPr>
            <a:r>
              <a:rPr lang="ko-KR" altLang="en-US" sz="1800" dirty="0">
                <a:solidFill>
                  <a:schemeClr val="tx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해외</a:t>
            </a:r>
            <a:endParaRPr lang="en-US" altLang="ko-KR" sz="1800" dirty="0">
              <a:solidFill>
                <a:schemeClr val="tx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r>
              <a:rPr lang="en-US" altLang="ko-KR" sz="1800" dirty="0">
                <a:solidFill>
                  <a:schemeClr val="tx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 - </a:t>
            </a:r>
            <a:r>
              <a:rPr lang="ko-KR" altLang="en-US" sz="1800" dirty="0">
                <a:solidFill>
                  <a:schemeClr val="tx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프랑스는 지난해 일정 금액 이상의 현금 거래를</a:t>
            </a:r>
            <a:endParaRPr lang="en-US" altLang="ko-KR" sz="1800" dirty="0">
              <a:solidFill>
                <a:schemeClr val="tx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r>
              <a:rPr lang="en-US" altLang="ko-KR" sz="1800" dirty="0">
                <a:solidFill>
                  <a:schemeClr val="tx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   </a:t>
            </a:r>
            <a:r>
              <a:rPr lang="ko-KR" altLang="en-US" sz="1800" dirty="0">
                <a:solidFill>
                  <a:schemeClr val="tx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전면 금지</a:t>
            </a:r>
            <a:endParaRPr lang="en-US" altLang="ko-KR" sz="1800" dirty="0">
              <a:solidFill>
                <a:schemeClr val="tx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r>
              <a:rPr lang="en-US" altLang="ko-KR" sz="1800" dirty="0">
                <a:solidFill>
                  <a:schemeClr val="tx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 - </a:t>
            </a:r>
            <a:r>
              <a:rPr lang="ko-KR" altLang="en-US" sz="1800" dirty="0">
                <a:solidFill>
                  <a:schemeClr val="tx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스웨덴은 소매점의 현금 결제 거부를 합법화</a:t>
            </a:r>
            <a:endParaRPr lang="en-US" altLang="ko-KR" sz="1800" dirty="0">
              <a:solidFill>
                <a:schemeClr val="tx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endParaRPr lang="en-US" altLang="ko-KR" dirty="0">
              <a:solidFill>
                <a:srgbClr val="FF0000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endParaRPr lang="en-US" altLang="ko-KR" dirty="0">
              <a:solidFill>
                <a:srgbClr val="FF0000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14" name="TextBox 7"/>
          <p:cNvSpPr txBox="1"/>
          <p:nvPr/>
        </p:nvSpPr>
        <p:spPr>
          <a:xfrm>
            <a:off x="617508" y="5445112"/>
            <a:ext cx="11026043" cy="1015663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2000" dirty="0">
                <a:solidFill>
                  <a:srgbClr val="0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# </a:t>
            </a:r>
            <a:r>
              <a:rPr lang="ko-KR" altLang="en-US" sz="2000" dirty="0">
                <a:solidFill>
                  <a:srgbClr val="0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민간에서는 이미 동전 사용을 없애려는 시도들이 이어짐</a:t>
            </a:r>
            <a:r>
              <a:rPr lang="en-US" altLang="ko-KR" sz="2000" dirty="0">
                <a:solidFill>
                  <a:srgbClr val="0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. </a:t>
            </a:r>
            <a:r>
              <a:rPr lang="ko-KR" altLang="en-US" sz="2000" dirty="0">
                <a:solidFill>
                  <a:srgbClr val="0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일부 편의점은 잔돈을 네이버페이 등의 포인트로 적립</a:t>
            </a:r>
            <a:r>
              <a:rPr lang="en-US" altLang="ko-KR" sz="2000" dirty="0">
                <a:solidFill>
                  <a:srgbClr val="0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. KB</a:t>
            </a:r>
            <a:r>
              <a:rPr lang="ko-KR" altLang="en-US" sz="2000" dirty="0">
                <a:solidFill>
                  <a:srgbClr val="0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국민은행도 지난달 초부터 고객이 영업점에서 현금으로</a:t>
            </a:r>
            <a:r>
              <a:rPr lang="en-US" altLang="ko-KR" sz="2000" dirty="0">
                <a:solidFill>
                  <a:srgbClr val="0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</a:t>
            </a:r>
            <a:r>
              <a:rPr lang="ko-KR" altLang="en-US" sz="2000" dirty="0">
                <a:solidFill>
                  <a:srgbClr val="0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공과금이나 등록금을 납부하고 생긴 거스름돈을 고객 계좌로 입금해주고 있다</a:t>
            </a:r>
            <a:r>
              <a:rPr lang="en-US" altLang="ko-KR" sz="2000" dirty="0">
                <a:solidFill>
                  <a:srgbClr val="0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.</a:t>
            </a:r>
            <a:endParaRPr lang="ko-KR" altLang="en-US" sz="2000" dirty="0">
              <a:solidFill>
                <a:srgbClr val="000000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921145" y="1676419"/>
            <a:ext cx="5653760" cy="31460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직사각형 8"/>
          <p:cNvSpPr/>
          <p:nvPr/>
        </p:nvSpPr>
        <p:spPr>
          <a:xfrm>
            <a:off x="0" y="0"/>
            <a:ext cx="1247800" cy="1331640"/>
          </a:xfrm>
          <a:prstGeom prst="rect">
            <a:avLst/>
          </a:prstGeom>
          <a:solidFill>
            <a:schemeClr val="tx2">
              <a:lumMod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31184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340768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04192" y="207801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spc="-3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03</a:t>
            </a:r>
            <a:endParaRPr lang="ko-KR" altLang="en-US" sz="5400" spc="-3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47800" y="543452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시스템 시나리오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0" y="0"/>
            <a:ext cx="1247800" cy="1331640"/>
          </a:xfrm>
          <a:prstGeom prst="rect">
            <a:avLst/>
          </a:prstGeom>
          <a:solidFill>
            <a:schemeClr val="tx2">
              <a:lumMod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0" name="직선 화살표 연결선 69"/>
          <p:cNvCxnSpPr>
            <a:cxnSpLocks noChangeShapeType="1"/>
            <a:stCxn id="22" idx="3"/>
          </p:cNvCxnSpPr>
          <p:nvPr/>
        </p:nvCxnSpPr>
        <p:spPr bwMode="auto">
          <a:xfrm>
            <a:off x="2829897" y="3123183"/>
            <a:ext cx="2859218" cy="881881"/>
          </a:xfrm>
          <a:prstGeom prst="straightConnector1">
            <a:avLst/>
          </a:prstGeom>
          <a:noFill/>
          <a:ln w="38100" algn="ctr">
            <a:solidFill>
              <a:schemeClr val="tx2"/>
            </a:solidFill>
            <a:round/>
            <a:headEnd/>
            <a:tailEnd type="arrow" w="med" len="med"/>
          </a:ln>
        </p:spPr>
      </p:cxnSp>
      <p:cxnSp>
        <p:nvCxnSpPr>
          <p:cNvPr id="71" name="직선 화살표 연결선 70"/>
          <p:cNvCxnSpPr>
            <a:cxnSpLocks noChangeShapeType="1"/>
            <a:stCxn id="2" idx="3"/>
          </p:cNvCxnSpPr>
          <p:nvPr/>
        </p:nvCxnSpPr>
        <p:spPr bwMode="auto">
          <a:xfrm flipV="1">
            <a:off x="2832156" y="4427057"/>
            <a:ext cx="2856959" cy="800123"/>
          </a:xfrm>
          <a:prstGeom prst="straightConnector1">
            <a:avLst/>
          </a:prstGeom>
          <a:noFill/>
          <a:ln w="38100" algn="ctr">
            <a:solidFill>
              <a:schemeClr val="accent2"/>
            </a:solidFill>
            <a:round/>
            <a:headEnd/>
            <a:tailEnd type="arrow" w="med" len="med"/>
          </a:ln>
        </p:spPr>
      </p:cxnSp>
      <p:sp>
        <p:nvSpPr>
          <p:cNvPr id="73" name="TextBox 25"/>
          <p:cNvSpPr txBox="1">
            <a:spLocks noChangeArrowheads="1"/>
          </p:cNvSpPr>
          <p:nvPr/>
        </p:nvSpPr>
        <p:spPr bwMode="auto">
          <a:xfrm>
            <a:off x="1343472" y="5951617"/>
            <a:ext cx="1609339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5pPr>
            <a:lvl6pPr marL="2286000" algn="l" defTabSz="914400" rtl="0" eaLnBrk="1" latinLnBrk="1" hangingPunct="1"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6pPr>
            <a:lvl7pPr marL="2743200" algn="l" defTabSz="914400" rtl="0" eaLnBrk="1" latinLnBrk="1" hangingPunct="1"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7pPr>
            <a:lvl8pPr marL="3200400" algn="l" defTabSz="914400" rtl="0" eaLnBrk="1" latinLnBrk="1" hangingPunct="1"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8pPr>
            <a:lvl9pPr marL="3657600" algn="l" defTabSz="914400" rtl="0" eaLnBrk="1" latinLnBrk="1" hangingPunct="1"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Administrator</a:t>
            </a:r>
          </a:p>
        </p:txBody>
      </p:sp>
      <p:sp>
        <p:nvSpPr>
          <p:cNvPr id="74" name="TextBox 26"/>
          <p:cNvSpPr txBox="1">
            <a:spLocks noChangeArrowheads="1"/>
          </p:cNvSpPr>
          <p:nvPr/>
        </p:nvSpPr>
        <p:spPr bwMode="auto">
          <a:xfrm>
            <a:off x="5771683" y="5183908"/>
            <a:ext cx="1307231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5pPr>
            <a:lvl6pPr marL="2286000" algn="l" defTabSz="914400" rtl="0" eaLnBrk="1" latinLnBrk="1" hangingPunct="1"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6pPr>
            <a:lvl7pPr marL="2743200" algn="l" defTabSz="914400" rtl="0" eaLnBrk="1" latinLnBrk="1" hangingPunct="1"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7pPr>
            <a:lvl8pPr marL="3200400" algn="l" defTabSz="914400" rtl="0" eaLnBrk="1" latinLnBrk="1" hangingPunct="1"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8pPr>
            <a:lvl9pPr marL="3657600" algn="l" defTabSz="914400" rtl="0" eaLnBrk="1" latinLnBrk="1" hangingPunct="1"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Web server</a:t>
            </a:r>
          </a:p>
        </p:txBody>
      </p:sp>
      <p:sp>
        <p:nvSpPr>
          <p:cNvPr id="75" name="TextBox 27"/>
          <p:cNvSpPr txBox="1">
            <a:spLocks noChangeArrowheads="1"/>
          </p:cNvSpPr>
          <p:nvPr/>
        </p:nvSpPr>
        <p:spPr bwMode="auto">
          <a:xfrm>
            <a:off x="9935874" y="5183908"/>
            <a:ext cx="1214449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5pPr>
            <a:lvl6pPr marL="2286000" algn="l" defTabSz="914400" rtl="0" eaLnBrk="1" latinLnBrk="1" hangingPunct="1"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6pPr>
            <a:lvl7pPr marL="2743200" algn="l" defTabSz="914400" rtl="0" eaLnBrk="1" latinLnBrk="1" hangingPunct="1"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7pPr>
            <a:lvl8pPr marL="3200400" algn="l" defTabSz="914400" rtl="0" eaLnBrk="1" latinLnBrk="1" hangingPunct="1"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8pPr>
            <a:lvl9pPr marL="3657600" algn="l" defTabSz="914400" rtl="0" eaLnBrk="1" latinLnBrk="1" hangingPunct="1"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Database</a:t>
            </a:r>
          </a:p>
        </p:txBody>
      </p:sp>
      <p:pic>
        <p:nvPicPr>
          <p:cNvPr id="78" name="Picture 2" descr="C:\Users\onwoo\Pictures\data-base-md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721563" y="3367873"/>
            <a:ext cx="1428760" cy="1953236"/>
          </a:xfrm>
          <a:prstGeom prst="rect">
            <a:avLst/>
          </a:prstGeom>
          <a:noFill/>
        </p:spPr>
      </p:pic>
      <p:pic>
        <p:nvPicPr>
          <p:cNvPr id="79" name="Picture 3" descr="C:\Users\onwoo\Pictures\1206565111596066563ericlemerdy_Server_1_svg_med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771683" y="3234466"/>
            <a:ext cx="1264764" cy="1949442"/>
          </a:xfrm>
          <a:prstGeom prst="rect">
            <a:avLst/>
          </a:prstGeom>
          <a:noFill/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5731" y="4502743"/>
            <a:ext cx="1486425" cy="1448874"/>
          </a:xfrm>
          <a:prstGeom prst="rect">
            <a:avLst/>
          </a:prstGeom>
        </p:spPr>
      </p:pic>
      <p:sp>
        <p:nvSpPr>
          <p:cNvPr id="21" name="TextBox 25"/>
          <p:cNvSpPr txBox="1">
            <a:spLocks noChangeArrowheads="1"/>
          </p:cNvSpPr>
          <p:nvPr/>
        </p:nvSpPr>
        <p:spPr bwMode="auto">
          <a:xfrm>
            <a:off x="1343472" y="3798784"/>
            <a:ext cx="1500198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5pPr>
            <a:lvl6pPr marL="2286000" algn="l" defTabSz="914400" rtl="0" eaLnBrk="1" latinLnBrk="1" hangingPunct="1"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6pPr>
            <a:lvl7pPr marL="2743200" algn="l" defTabSz="914400" rtl="0" eaLnBrk="1" latinLnBrk="1" hangingPunct="1"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7pPr>
            <a:lvl8pPr marL="3200400" algn="l" defTabSz="914400" rtl="0" eaLnBrk="1" latinLnBrk="1" hangingPunct="1"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8pPr>
            <a:lvl9pPr marL="3657600" algn="l" defTabSz="914400" rtl="0" eaLnBrk="1" latinLnBrk="1" hangingPunct="1">
              <a:defRPr kumimoji="1" sz="1600" kern="120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Student</a:t>
            </a:r>
          </a:p>
        </p:txBody>
      </p:sp>
      <p:pic>
        <p:nvPicPr>
          <p:cNvPr id="22" name="그림 2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3472" y="2398746"/>
            <a:ext cx="1486425" cy="1448874"/>
          </a:xfrm>
          <a:prstGeom prst="rect">
            <a:avLst/>
          </a:prstGeom>
        </p:spPr>
      </p:pic>
      <p:cxnSp>
        <p:nvCxnSpPr>
          <p:cNvPr id="35" name="직선 화살표 연결선 34"/>
          <p:cNvCxnSpPr>
            <a:cxnSpLocks noChangeShapeType="1"/>
          </p:cNvCxnSpPr>
          <p:nvPr/>
        </p:nvCxnSpPr>
        <p:spPr bwMode="auto">
          <a:xfrm rot="10800000">
            <a:off x="2829897" y="3327957"/>
            <a:ext cx="2859218" cy="881881"/>
          </a:xfrm>
          <a:prstGeom prst="straightConnector1">
            <a:avLst/>
          </a:prstGeom>
          <a:noFill/>
          <a:ln w="38100" algn="ctr">
            <a:solidFill>
              <a:schemeClr val="tx2"/>
            </a:solidFill>
            <a:round/>
            <a:headEnd/>
            <a:tailEnd type="arrow" w="med" len="med"/>
          </a:ln>
        </p:spPr>
      </p:cxnSp>
      <p:cxnSp>
        <p:nvCxnSpPr>
          <p:cNvPr id="36" name="직선 화살표 연결선 35"/>
          <p:cNvCxnSpPr>
            <a:cxnSpLocks noChangeShapeType="1"/>
          </p:cNvCxnSpPr>
          <p:nvPr/>
        </p:nvCxnSpPr>
        <p:spPr bwMode="auto">
          <a:xfrm rot="10800000" flipV="1">
            <a:off x="2832156" y="4633701"/>
            <a:ext cx="2856959" cy="800123"/>
          </a:xfrm>
          <a:prstGeom prst="straightConnector1">
            <a:avLst/>
          </a:prstGeom>
          <a:noFill/>
          <a:ln w="38100" algn="ctr">
            <a:solidFill>
              <a:schemeClr val="accent2"/>
            </a:solidFill>
            <a:round/>
            <a:headEnd/>
            <a:tailEnd type="arrow" w="med" len="med"/>
          </a:ln>
        </p:spPr>
      </p:cxnSp>
      <p:sp>
        <p:nvSpPr>
          <p:cNvPr id="24" name="TextBox 23"/>
          <p:cNvSpPr txBox="1"/>
          <p:nvPr/>
        </p:nvSpPr>
        <p:spPr>
          <a:xfrm rot="1021516">
            <a:off x="3737035" y="3258765"/>
            <a:ext cx="1670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조회 요청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7842971" y="3371549"/>
            <a:ext cx="1656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조회 요청</a:t>
            </a:r>
            <a:endParaRPr lang="en-US" altLang="ko-KR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7842970" y="3935571"/>
            <a:ext cx="16561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조회 응답</a:t>
            </a:r>
          </a:p>
        </p:txBody>
      </p:sp>
      <p:sp>
        <p:nvSpPr>
          <p:cNvPr id="46" name="TextBox 45"/>
          <p:cNvSpPr txBox="1"/>
          <p:nvPr/>
        </p:nvSpPr>
        <p:spPr>
          <a:xfrm rot="1060674">
            <a:off x="3532646" y="3809283"/>
            <a:ext cx="16561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조회 응답</a:t>
            </a:r>
          </a:p>
        </p:txBody>
      </p:sp>
      <p:sp>
        <p:nvSpPr>
          <p:cNvPr id="47" name="TextBox 46"/>
          <p:cNvSpPr txBox="1"/>
          <p:nvPr/>
        </p:nvSpPr>
        <p:spPr>
          <a:xfrm rot="20657429">
            <a:off x="4018566" y="5035743"/>
            <a:ext cx="649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조회</a:t>
            </a:r>
          </a:p>
        </p:txBody>
      </p:sp>
      <p:sp>
        <p:nvSpPr>
          <p:cNvPr id="48" name="TextBox 47"/>
          <p:cNvSpPr txBox="1"/>
          <p:nvPr/>
        </p:nvSpPr>
        <p:spPr>
          <a:xfrm rot="20657429">
            <a:off x="3446115" y="4432536"/>
            <a:ext cx="17007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적립 및 조회</a:t>
            </a:r>
          </a:p>
        </p:txBody>
      </p:sp>
      <p:cxnSp>
        <p:nvCxnSpPr>
          <p:cNvPr id="49" name="직선 화살표 연결선 48"/>
          <p:cNvCxnSpPr>
            <a:cxnSpLocks noChangeShapeType="1"/>
          </p:cNvCxnSpPr>
          <p:nvPr/>
        </p:nvCxnSpPr>
        <p:spPr bwMode="auto">
          <a:xfrm flipV="1">
            <a:off x="727728" y="5227180"/>
            <a:ext cx="833267" cy="966"/>
          </a:xfrm>
          <a:prstGeom prst="straightConnector1">
            <a:avLst/>
          </a:prstGeom>
          <a:noFill/>
          <a:ln w="38100" algn="ctr">
            <a:solidFill>
              <a:schemeClr val="accent2"/>
            </a:solidFill>
            <a:round/>
            <a:headEnd/>
            <a:tailEnd type="arrow" w="med" len="med"/>
          </a:ln>
        </p:spPr>
      </p:cxnSp>
      <p:cxnSp>
        <p:nvCxnSpPr>
          <p:cNvPr id="26" name="직선 연결선 25"/>
          <p:cNvCxnSpPr/>
          <p:nvPr/>
        </p:nvCxnSpPr>
        <p:spPr>
          <a:xfrm flipH="1">
            <a:off x="738850" y="3092619"/>
            <a:ext cx="822145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연결선 53"/>
          <p:cNvCxnSpPr/>
          <p:nvPr/>
        </p:nvCxnSpPr>
        <p:spPr>
          <a:xfrm flipH="1" flipV="1">
            <a:off x="738850" y="3092619"/>
            <a:ext cx="5778" cy="2134562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/>
          <p:cNvSpPr txBox="1"/>
          <p:nvPr/>
        </p:nvSpPr>
        <p:spPr>
          <a:xfrm>
            <a:off x="727728" y="4032607"/>
            <a:ext cx="712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인증</a:t>
            </a:r>
          </a:p>
        </p:txBody>
      </p:sp>
      <p:cxnSp>
        <p:nvCxnSpPr>
          <p:cNvPr id="84" name="직선 화살표 연결선 83"/>
          <p:cNvCxnSpPr>
            <a:cxnSpLocks noChangeShapeType="1"/>
          </p:cNvCxnSpPr>
          <p:nvPr/>
        </p:nvCxnSpPr>
        <p:spPr bwMode="auto">
          <a:xfrm>
            <a:off x="7095078" y="4764538"/>
            <a:ext cx="2790049" cy="0"/>
          </a:xfrm>
          <a:prstGeom prst="straightConnector1">
            <a:avLst/>
          </a:prstGeom>
          <a:noFill/>
          <a:ln w="38100" algn="ctr">
            <a:solidFill>
              <a:schemeClr val="accent2"/>
            </a:solidFill>
            <a:round/>
            <a:headEnd/>
            <a:tailEnd type="arrow" w="med" len="med"/>
          </a:ln>
        </p:spPr>
      </p:cxnSp>
      <p:sp>
        <p:nvSpPr>
          <p:cNvPr id="85" name="TextBox 84"/>
          <p:cNvSpPr txBox="1"/>
          <p:nvPr/>
        </p:nvSpPr>
        <p:spPr>
          <a:xfrm>
            <a:off x="8076163" y="4397501"/>
            <a:ext cx="16561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적립</a:t>
            </a:r>
          </a:p>
        </p:txBody>
      </p:sp>
      <p:cxnSp>
        <p:nvCxnSpPr>
          <p:cNvPr id="86" name="직선 화살표 연결선 85"/>
          <p:cNvCxnSpPr>
            <a:cxnSpLocks noChangeShapeType="1"/>
          </p:cNvCxnSpPr>
          <p:nvPr/>
        </p:nvCxnSpPr>
        <p:spPr bwMode="auto">
          <a:xfrm rot="10800000">
            <a:off x="7061662" y="4915031"/>
            <a:ext cx="2790049" cy="0"/>
          </a:xfrm>
          <a:prstGeom prst="straightConnector1">
            <a:avLst/>
          </a:prstGeom>
          <a:noFill/>
          <a:ln w="38100" algn="ctr">
            <a:solidFill>
              <a:schemeClr val="accent2"/>
            </a:solidFill>
            <a:round/>
            <a:headEnd/>
            <a:tailEnd type="arrow" w="med" len="med"/>
          </a:ln>
        </p:spPr>
      </p:cxnSp>
      <p:sp>
        <p:nvSpPr>
          <p:cNvPr id="87" name="TextBox 86"/>
          <p:cNvSpPr txBox="1"/>
          <p:nvPr/>
        </p:nvSpPr>
        <p:spPr>
          <a:xfrm>
            <a:off x="8104620" y="4936970"/>
            <a:ext cx="16561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조회</a:t>
            </a:r>
          </a:p>
        </p:txBody>
      </p:sp>
      <p:cxnSp>
        <p:nvCxnSpPr>
          <p:cNvPr id="89" name="직선 화살표 연결선 88"/>
          <p:cNvCxnSpPr>
            <a:cxnSpLocks noChangeShapeType="1"/>
          </p:cNvCxnSpPr>
          <p:nvPr/>
        </p:nvCxnSpPr>
        <p:spPr bwMode="auto">
          <a:xfrm flipV="1">
            <a:off x="9356359" y="1824322"/>
            <a:ext cx="994192" cy="6459"/>
          </a:xfrm>
          <a:prstGeom prst="straightConnector1">
            <a:avLst/>
          </a:prstGeom>
          <a:noFill/>
          <a:ln w="38100" algn="ctr">
            <a:solidFill>
              <a:schemeClr val="tx2"/>
            </a:solidFill>
            <a:round/>
            <a:headEnd/>
            <a:tailEnd type="arrow" w="med" len="med"/>
          </a:ln>
        </p:spPr>
      </p:cxnSp>
      <p:cxnSp>
        <p:nvCxnSpPr>
          <p:cNvPr id="90" name="직선 화살표 연결선 89"/>
          <p:cNvCxnSpPr>
            <a:cxnSpLocks noChangeShapeType="1"/>
          </p:cNvCxnSpPr>
          <p:nvPr/>
        </p:nvCxnSpPr>
        <p:spPr bwMode="auto">
          <a:xfrm>
            <a:off x="9356359" y="2141318"/>
            <a:ext cx="994192" cy="0"/>
          </a:xfrm>
          <a:prstGeom prst="straightConnector1">
            <a:avLst/>
          </a:prstGeom>
          <a:noFill/>
          <a:ln w="38100" algn="ctr">
            <a:solidFill>
              <a:schemeClr val="accent2"/>
            </a:solidFill>
            <a:round/>
            <a:headEnd/>
            <a:tailEnd type="arrow" w="med" len="med"/>
          </a:ln>
        </p:spPr>
      </p:cxnSp>
      <p:sp>
        <p:nvSpPr>
          <p:cNvPr id="91" name="TextBox 90"/>
          <p:cNvSpPr txBox="1"/>
          <p:nvPr/>
        </p:nvSpPr>
        <p:spPr>
          <a:xfrm>
            <a:off x="10322230" y="1620156"/>
            <a:ext cx="16561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Student</a:t>
            </a:r>
            <a:endParaRPr lang="ko-KR" altLang="en-US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92" name="TextBox 91"/>
          <p:cNvSpPr txBox="1"/>
          <p:nvPr/>
        </p:nvSpPr>
        <p:spPr>
          <a:xfrm>
            <a:off x="10322230" y="1986264"/>
            <a:ext cx="1698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Administrator</a:t>
            </a:r>
            <a:endParaRPr lang="ko-KR" altLang="en-US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cxnSp>
        <p:nvCxnSpPr>
          <p:cNvPr id="38" name="직선 화살표 연결선 37"/>
          <p:cNvCxnSpPr>
            <a:cxnSpLocks noChangeShapeType="1"/>
          </p:cNvCxnSpPr>
          <p:nvPr/>
        </p:nvCxnSpPr>
        <p:spPr bwMode="auto">
          <a:xfrm>
            <a:off x="7095078" y="3740881"/>
            <a:ext cx="2790049" cy="0"/>
          </a:xfrm>
          <a:prstGeom prst="straightConnector1">
            <a:avLst/>
          </a:prstGeom>
          <a:noFill/>
          <a:ln w="38100" algn="ctr">
            <a:solidFill>
              <a:schemeClr val="tx2"/>
            </a:solidFill>
            <a:round/>
            <a:headEnd/>
            <a:tailEnd type="arrow" w="med" len="med"/>
          </a:ln>
        </p:spPr>
      </p:cxnSp>
      <p:cxnSp>
        <p:nvCxnSpPr>
          <p:cNvPr id="40" name="직선 화살표 연결선 39"/>
          <p:cNvCxnSpPr>
            <a:cxnSpLocks noChangeShapeType="1"/>
          </p:cNvCxnSpPr>
          <p:nvPr/>
        </p:nvCxnSpPr>
        <p:spPr bwMode="auto">
          <a:xfrm rot="10800000">
            <a:off x="7078914" y="3891374"/>
            <a:ext cx="2790049" cy="0"/>
          </a:xfrm>
          <a:prstGeom prst="straightConnector1">
            <a:avLst/>
          </a:prstGeom>
          <a:noFill/>
          <a:ln w="38100" algn="ctr">
            <a:solidFill>
              <a:schemeClr val="tx2"/>
            </a:solidFill>
            <a:round/>
            <a:headEnd/>
            <a:tailEnd type="arrow" w="med" len="med"/>
          </a:ln>
        </p:spPr>
      </p:cxnSp>
    </p:spTree>
    <p:extLst>
      <p:ext uri="{BB962C8B-B14F-4D97-AF65-F5344CB8AC3E}">
        <p14:creationId xmlns:p14="http://schemas.microsoft.com/office/powerpoint/2010/main" val="130955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340768"/>
          </a:xfrm>
          <a:prstGeom prst="rect">
            <a:avLst/>
          </a:prstGeom>
          <a:solidFill>
            <a:srgbClr val="80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04192" y="207801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spc="-3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04</a:t>
            </a:r>
            <a:endParaRPr lang="ko-KR" altLang="en-US" sz="5400" spc="-3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47800" y="543452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시스템 구성도</a:t>
            </a: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6905" y="2985006"/>
            <a:ext cx="4090320" cy="2490866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059" y="4322510"/>
            <a:ext cx="799034" cy="1234620"/>
          </a:xfrm>
          <a:prstGeom prst="rect">
            <a:avLst/>
          </a:prstGeom>
        </p:spPr>
      </p:pic>
      <p:pic>
        <p:nvPicPr>
          <p:cNvPr id="114" name="그림 11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2685" y="4322510"/>
            <a:ext cx="799034" cy="1234620"/>
          </a:xfrm>
          <a:prstGeom prst="rect">
            <a:avLst/>
          </a:prstGeom>
        </p:spPr>
      </p:pic>
      <p:cxnSp>
        <p:nvCxnSpPr>
          <p:cNvPr id="125" name="연결선: 구부러짐 124"/>
          <p:cNvCxnSpPr>
            <a:cxnSpLocks/>
          </p:cNvCxnSpPr>
          <p:nvPr/>
        </p:nvCxnSpPr>
        <p:spPr>
          <a:xfrm flipV="1">
            <a:off x="1502576" y="2011527"/>
            <a:ext cx="7349703" cy="2741814"/>
          </a:xfrm>
          <a:prstGeom prst="curvedConnector3">
            <a:avLst>
              <a:gd name="adj1" fmla="val -5308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연결선: 구부러짐 128"/>
          <p:cNvCxnSpPr>
            <a:cxnSpLocks/>
            <a:stCxn id="114" idx="3"/>
          </p:cNvCxnSpPr>
          <p:nvPr/>
        </p:nvCxnSpPr>
        <p:spPr>
          <a:xfrm>
            <a:off x="2821719" y="4939820"/>
            <a:ext cx="6021501" cy="982172"/>
          </a:xfrm>
          <a:prstGeom prst="curvedConnector3">
            <a:avLst>
              <a:gd name="adj1" fmla="val 10157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0" name="그림 1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3594" y="1358479"/>
            <a:ext cx="4090320" cy="2855728"/>
          </a:xfrm>
          <a:prstGeom prst="rect">
            <a:avLst/>
          </a:prstGeom>
        </p:spPr>
      </p:pic>
      <p:sp>
        <p:nvSpPr>
          <p:cNvPr id="143" name="직사각형 142"/>
          <p:cNvSpPr/>
          <p:nvPr/>
        </p:nvSpPr>
        <p:spPr>
          <a:xfrm>
            <a:off x="9057605" y="2984388"/>
            <a:ext cx="1822293" cy="27279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공지사항</a:t>
            </a:r>
          </a:p>
        </p:txBody>
      </p:sp>
      <p:sp>
        <p:nvSpPr>
          <p:cNvPr id="148" name="직사각형 147"/>
          <p:cNvSpPr/>
          <p:nvPr/>
        </p:nvSpPr>
        <p:spPr>
          <a:xfrm>
            <a:off x="9057605" y="3299444"/>
            <a:ext cx="1822293" cy="27279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조회</a:t>
            </a:r>
          </a:p>
        </p:txBody>
      </p:sp>
      <p:pic>
        <p:nvPicPr>
          <p:cNvPr id="121" name="그림 12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3594" y="4322510"/>
            <a:ext cx="4090320" cy="2490866"/>
          </a:xfrm>
          <a:prstGeom prst="rect">
            <a:avLst/>
          </a:prstGeom>
        </p:spPr>
      </p:pic>
      <p:sp>
        <p:nvSpPr>
          <p:cNvPr id="138" name="직사각형 137"/>
          <p:cNvSpPr/>
          <p:nvPr/>
        </p:nvSpPr>
        <p:spPr>
          <a:xfrm>
            <a:off x="9129714" y="4610851"/>
            <a:ext cx="1678080" cy="1286062"/>
          </a:xfrm>
          <a:prstGeom prst="rect">
            <a:avLst/>
          </a:prstGeom>
          <a:noFill/>
          <a:ln>
            <a:solidFill>
              <a:schemeClr val="tx1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1" name="그림 14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4594" y="4694998"/>
            <a:ext cx="1473984" cy="1129645"/>
          </a:xfrm>
          <a:prstGeom prst="rect">
            <a:avLst/>
          </a:prstGeom>
          <a:ln>
            <a:noFill/>
          </a:ln>
        </p:spPr>
      </p:pic>
      <p:cxnSp>
        <p:nvCxnSpPr>
          <p:cNvPr id="144" name="직선 화살표 연결선 143"/>
          <p:cNvCxnSpPr>
            <a:cxnSpLocks noChangeShapeType="1"/>
            <a:endCxn id="138" idx="1"/>
          </p:cNvCxnSpPr>
          <p:nvPr/>
        </p:nvCxnSpPr>
        <p:spPr bwMode="auto">
          <a:xfrm>
            <a:off x="8140781" y="5253882"/>
            <a:ext cx="988933" cy="0"/>
          </a:xfrm>
          <a:prstGeom prst="straightConnector1">
            <a:avLst/>
          </a:prstGeom>
          <a:noFill/>
          <a:ln w="38100" algn="ctr">
            <a:solidFill>
              <a:schemeClr val="accent2"/>
            </a:solidFill>
            <a:round/>
            <a:headEnd/>
            <a:tailEnd type="arrow" w="med" len="med"/>
          </a:ln>
        </p:spPr>
      </p:cxnSp>
      <p:sp>
        <p:nvSpPr>
          <p:cNvPr id="150" name="직사각형 149"/>
          <p:cNvSpPr/>
          <p:nvPr/>
        </p:nvSpPr>
        <p:spPr>
          <a:xfrm>
            <a:off x="9057605" y="6245515"/>
            <a:ext cx="1822293" cy="27279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조회</a:t>
            </a:r>
          </a:p>
        </p:txBody>
      </p:sp>
      <p:sp>
        <p:nvSpPr>
          <p:cNvPr id="151" name="직사각형 150"/>
          <p:cNvSpPr/>
          <p:nvPr/>
        </p:nvSpPr>
        <p:spPr>
          <a:xfrm>
            <a:off x="9057605" y="5934819"/>
            <a:ext cx="1822293" cy="27279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현재 적립금</a:t>
            </a:r>
          </a:p>
        </p:txBody>
      </p:sp>
      <p:cxnSp>
        <p:nvCxnSpPr>
          <p:cNvPr id="145" name="직선 연결선 144"/>
          <p:cNvCxnSpPr>
            <a:cxnSpLocks/>
          </p:cNvCxnSpPr>
          <p:nvPr/>
        </p:nvCxnSpPr>
        <p:spPr>
          <a:xfrm flipH="1">
            <a:off x="8140781" y="2715945"/>
            <a:ext cx="916824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직선 연결선 145"/>
          <p:cNvCxnSpPr>
            <a:cxnSpLocks/>
          </p:cNvCxnSpPr>
          <p:nvPr/>
        </p:nvCxnSpPr>
        <p:spPr>
          <a:xfrm flipV="1">
            <a:off x="8140781" y="2715945"/>
            <a:ext cx="0" cy="2537939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7" name="TextBox 166"/>
          <p:cNvSpPr txBox="1"/>
          <p:nvPr/>
        </p:nvSpPr>
        <p:spPr>
          <a:xfrm>
            <a:off x="1098926" y="3550566"/>
            <a:ext cx="1718658" cy="652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b="1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동전 관리 시스템</a:t>
            </a:r>
          </a:p>
        </p:txBody>
      </p:sp>
      <p:sp>
        <p:nvSpPr>
          <p:cNvPr id="169" name="TextBox 168"/>
          <p:cNvSpPr txBox="1"/>
          <p:nvPr/>
        </p:nvSpPr>
        <p:spPr>
          <a:xfrm>
            <a:off x="906747" y="1506189"/>
            <a:ext cx="23430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Application</a:t>
            </a:r>
            <a:endParaRPr lang="ko-KR" altLang="en-US" sz="3200" b="1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2" name="이등변 삼각형 1"/>
          <p:cNvSpPr/>
          <p:nvPr/>
        </p:nvSpPr>
        <p:spPr>
          <a:xfrm rot="5400000">
            <a:off x="515709" y="1633614"/>
            <a:ext cx="360040" cy="329924"/>
          </a:xfrm>
          <a:prstGeom prst="triangle">
            <a:avLst/>
          </a:prstGeom>
          <a:solidFill>
            <a:srgbClr val="80DDC2"/>
          </a:solidFill>
          <a:ln>
            <a:solidFill>
              <a:srgbClr val="80DD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9" t="39720" r="24387" b="40180"/>
          <a:stretch/>
        </p:blipFill>
        <p:spPr>
          <a:xfrm>
            <a:off x="1549238" y="4240669"/>
            <a:ext cx="818034" cy="36004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33" name="그림 3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7101" y="2985006"/>
            <a:ext cx="4090320" cy="2490866"/>
          </a:xfrm>
          <a:prstGeom prst="rect">
            <a:avLst/>
          </a:prstGeom>
        </p:spPr>
      </p:pic>
      <p:sp>
        <p:nvSpPr>
          <p:cNvPr id="34" name="직사각형 33"/>
          <p:cNvSpPr/>
          <p:nvPr/>
        </p:nvSpPr>
        <p:spPr>
          <a:xfrm>
            <a:off x="4350614" y="3254166"/>
            <a:ext cx="1822293" cy="158553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회원가입 페이지</a:t>
            </a:r>
            <a:endParaRPr lang="en-US" altLang="ko-KR" sz="1400" dirty="0">
              <a:solidFill>
                <a:schemeClr val="tx1"/>
              </a:solidFill>
            </a:endParaRPr>
          </a:p>
          <a:p>
            <a:pPr algn="ctr"/>
            <a:endParaRPr lang="en-US" altLang="ko-KR" sz="1400" dirty="0">
              <a:solidFill>
                <a:schemeClr val="tx1"/>
              </a:solidFill>
            </a:endParaRPr>
          </a:p>
          <a:p>
            <a:pPr algn="ctr"/>
            <a:r>
              <a:rPr lang="en-US" altLang="ko-KR" sz="1400" dirty="0">
                <a:solidFill>
                  <a:schemeClr val="tx1"/>
                </a:solidFill>
              </a:rPr>
              <a:t>E-Mail</a:t>
            </a:r>
            <a:r>
              <a:rPr lang="ko-KR" altLang="en-US" sz="1400" dirty="0">
                <a:solidFill>
                  <a:schemeClr val="tx1"/>
                </a:solidFill>
              </a:rPr>
              <a:t> 인증</a:t>
            </a:r>
            <a:endParaRPr lang="en-US" altLang="ko-KR" sz="1400" dirty="0">
              <a:solidFill>
                <a:schemeClr val="tx1"/>
              </a:solidFill>
            </a:endParaRPr>
          </a:p>
          <a:p>
            <a:pPr algn="ctr"/>
            <a:endParaRPr lang="en-US" altLang="ko-KR" sz="1400" dirty="0">
              <a:solidFill>
                <a:schemeClr val="tx1"/>
              </a:solidFill>
            </a:endParaRPr>
          </a:p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이용해서 보안 </a:t>
            </a:r>
            <a:endParaRPr lang="en-US" altLang="ko-KR" sz="1400" dirty="0">
              <a:solidFill>
                <a:schemeClr val="tx1"/>
              </a:solidFill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83" t="15003" r="15687" b="18166"/>
          <a:stretch/>
        </p:blipFill>
        <p:spPr>
          <a:xfrm>
            <a:off x="6496816" y="4694998"/>
            <a:ext cx="829704" cy="810330"/>
          </a:xfrm>
          <a:prstGeom prst="rect">
            <a:avLst/>
          </a:prstGeom>
        </p:spPr>
      </p:pic>
      <p:pic>
        <p:nvPicPr>
          <p:cNvPr id="45" name="그림 44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83" t="15003" r="15687" b="18166"/>
          <a:stretch/>
        </p:blipFill>
        <p:spPr>
          <a:xfrm>
            <a:off x="9069466" y="1664512"/>
            <a:ext cx="1810432" cy="1270069"/>
          </a:xfrm>
          <a:prstGeom prst="rect">
            <a:avLst/>
          </a:prstGeom>
          <a:ln w="38100">
            <a:solidFill>
              <a:schemeClr val="tx1"/>
            </a:solidFill>
            <a:prstDash val="solid"/>
          </a:ln>
        </p:spPr>
      </p:pic>
      <p:cxnSp>
        <p:nvCxnSpPr>
          <p:cNvPr id="46" name="연결선: 구부러짐 45"/>
          <p:cNvCxnSpPr>
            <a:cxnSpLocks/>
            <a:endCxn id="45" idx="1"/>
          </p:cNvCxnSpPr>
          <p:nvPr/>
        </p:nvCxnSpPr>
        <p:spPr>
          <a:xfrm rot="5400000" flipH="1" flipV="1">
            <a:off x="6809165" y="2402050"/>
            <a:ext cx="2362804" cy="2157798"/>
          </a:xfrm>
          <a:prstGeom prst="curved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/>
          <p:cNvCxnSpPr>
            <a:stCxn id="3" idx="3"/>
          </p:cNvCxnSpPr>
          <p:nvPr/>
        </p:nvCxnSpPr>
        <p:spPr>
          <a:xfrm>
            <a:off x="2367272" y="4420689"/>
            <a:ext cx="181997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직선 화살표 연결선 62"/>
          <p:cNvCxnSpPr>
            <a:cxnSpLocks noChangeShapeType="1"/>
          </p:cNvCxnSpPr>
          <p:nvPr/>
        </p:nvCxnSpPr>
        <p:spPr bwMode="auto">
          <a:xfrm>
            <a:off x="5261760" y="5085184"/>
            <a:ext cx="1226726" cy="0"/>
          </a:xfrm>
          <a:prstGeom prst="straightConnector1">
            <a:avLst/>
          </a:prstGeom>
          <a:noFill/>
          <a:ln w="38100" algn="ctr">
            <a:solidFill>
              <a:schemeClr val="accent2"/>
            </a:solidFill>
            <a:round/>
            <a:headEnd/>
            <a:tailEnd type="arrow" w="med" len="med"/>
          </a:ln>
        </p:spPr>
      </p:cxnSp>
      <p:cxnSp>
        <p:nvCxnSpPr>
          <p:cNvPr id="65" name="직선 연결선 64"/>
          <p:cNvCxnSpPr>
            <a:cxnSpLocks/>
          </p:cNvCxnSpPr>
          <p:nvPr/>
        </p:nvCxnSpPr>
        <p:spPr>
          <a:xfrm flipV="1">
            <a:off x="5272529" y="4869160"/>
            <a:ext cx="0" cy="216025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직선 화살표 연결선 69"/>
          <p:cNvCxnSpPr/>
          <p:nvPr/>
        </p:nvCxnSpPr>
        <p:spPr>
          <a:xfrm flipV="1">
            <a:off x="5879976" y="4365413"/>
            <a:ext cx="0" cy="24543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9" name="직사각형 88"/>
          <p:cNvSpPr/>
          <p:nvPr/>
        </p:nvSpPr>
        <p:spPr>
          <a:xfrm>
            <a:off x="9057605" y="3616599"/>
            <a:ext cx="1822293" cy="27279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선물</a:t>
            </a:r>
          </a:p>
        </p:txBody>
      </p:sp>
      <p:sp>
        <p:nvSpPr>
          <p:cNvPr id="36" name="직사각형 35"/>
          <p:cNvSpPr/>
          <p:nvPr/>
        </p:nvSpPr>
        <p:spPr>
          <a:xfrm>
            <a:off x="0" y="0"/>
            <a:ext cx="1247800" cy="1331640"/>
          </a:xfrm>
          <a:prstGeom prst="rect">
            <a:avLst/>
          </a:prstGeom>
          <a:solidFill>
            <a:schemeClr val="tx2">
              <a:lumMod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22803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>
          <a:defRPr sz="3200" dirty="0">
            <a:latin typeface="함초롬돋움" panose="02030504000101010101" pitchFamily="18" charset="-127"/>
            <a:ea typeface="함초롬돋움" panose="02030504000101010101" pitchFamily="18" charset="-127"/>
            <a:cs typeface="함초롬돋움" panose="02030504000101010101" pitchFamily="18" charset="-127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4329</TotalTime>
  <Words>1091</Words>
  <Application>Microsoft Office PowerPoint</Application>
  <PresentationFormat>와이드스크린</PresentationFormat>
  <Paragraphs>313</Paragraphs>
  <Slides>20</Slides>
  <Notes>18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5" baseType="lpstr">
      <vt:lpstr>Wingdings</vt:lpstr>
      <vt:lpstr>Arial</vt:lpstr>
      <vt:lpstr>함초롬돋움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최은진</dc:creator>
  <cp:lastModifiedBy>신동진</cp:lastModifiedBy>
  <cp:revision>872</cp:revision>
  <dcterms:created xsi:type="dcterms:W3CDTF">2016-02-20T17:01:51Z</dcterms:created>
  <dcterms:modified xsi:type="dcterms:W3CDTF">2017-04-26T14:40:32Z</dcterms:modified>
</cp:coreProperties>
</file>

<file path=docProps/thumbnail.jpeg>
</file>